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57"/>
  </p:notesMasterIdLst>
  <p:handoutMasterIdLst>
    <p:handoutMasterId r:id="rId58"/>
  </p:handoutMasterIdLst>
  <p:sldIdLst>
    <p:sldId id="256" r:id="rId2"/>
    <p:sldId id="353" r:id="rId3"/>
    <p:sldId id="356" r:id="rId4"/>
    <p:sldId id="354" r:id="rId5"/>
    <p:sldId id="257" r:id="rId6"/>
    <p:sldId id="259" r:id="rId7"/>
    <p:sldId id="260" r:id="rId8"/>
    <p:sldId id="261" r:id="rId9"/>
    <p:sldId id="327" r:id="rId10"/>
    <p:sldId id="262" r:id="rId11"/>
    <p:sldId id="346" r:id="rId12"/>
    <p:sldId id="349" r:id="rId13"/>
    <p:sldId id="351" r:id="rId14"/>
    <p:sldId id="326" r:id="rId15"/>
    <p:sldId id="264" r:id="rId16"/>
    <p:sldId id="267" r:id="rId17"/>
    <p:sldId id="268" r:id="rId18"/>
    <p:sldId id="277" r:id="rId19"/>
    <p:sldId id="273" r:id="rId20"/>
    <p:sldId id="274" r:id="rId21"/>
    <p:sldId id="352" r:id="rId22"/>
    <p:sldId id="288" r:id="rId23"/>
    <p:sldId id="329" r:id="rId24"/>
    <p:sldId id="331" r:id="rId25"/>
    <p:sldId id="287" r:id="rId26"/>
    <p:sldId id="289" r:id="rId27"/>
    <p:sldId id="291" r:id="rId28"/>
    <p:sldId id="293" r:id="rId29"/>
    <p:sldId id="294" r:id="rId30"/>
    <p:sldId id="295" r:id="rId31"/>
    <p:sldId id="296" r:id="rId32"/>
    <p:sldId id="304" r:id="rId33"/>
    <p:sldId id="298" r:id="rId34"/>
    <p:sldId id="299" r:id="rId35"/>
    <p:sldId id="300" r:id="rId36"/>
    <p:sldId id="302" r:id="rId37"/>
    <p:sldId id="306" r:id="rId38"/>
    <p:sldId id="307" r:id="rId39"/>
    <p:sldId id="308" r:id="rId40"/>
    <p:sldId id="312" r:id="rId41"/>
    <p:sldId id="311" r:id="rId42"/>
    <p:sldId id="313" r:id="rId43"/>
    <p:sldId id="314" r:id="rId44"/>
    <p:sldId id="319" r:id="rId45"/>
    <p:sldId id="315" r:id="rId46"/>
    <p:sldId id="316" r:id="rId47"/>
    <p:sldId id="325" r:id="rId48"/>
    <p:sldId id="317" r:id="rId49"/>
    <p:sldId id="357" r:id="rId50"/>
    <p:sldId id="318" r:id="rId51"/>
    <p:sldId id="320" r:id="rId52"/>
    <p:sldId id="321" r:id="rId53"/>
    <p:sldId id="333" r:id="rId54"/>
    <p:sldId id="334" r:id="rId55"/>
    <p:sldId id="339" r:id="rId56"/>
  </p:sldIdLst>
  <p:sldSz cx="9144000" cy="6858000" type="screen4x3"/>
  <p:notesSz cx="6858000" cy="92964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3250" autoAdjust="0"/>
  </p:normalViewPr>
  <p:slideViewPr>
    <p:cSldViewPr>
      <p:cViewPr>
        <p:scale>
          <a:sx n="64" d="100"/>
          <a:sy n="64" d="100"/>
        </p:scale>
        <p:origin x="-690" y="-198"/>
      </p:cViewPr>
      <p:guideLst>
        <p:guide orient="horz" pos="2160"/>
        <p:guide pos="2880"/>
      </p:guideLst>
    </p:cSldViewPr>
  </p:slideViewPr>
  <p:outlineViewPr>
    <p:cViewPr>
      <p:scale>
        <a:sx n="33" d="100"/>
        <a:sy n="33" d="100"/>
      </p:scale>
      <p:origin x="0" y="564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7016ED-0150-42B8-8527-DDAB5665C4E9}"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s-HN"/>
        </a:p>
      </dgm:t>
    </dgm:pt>
    <dgm:pt modelId="{670CE6E0-CF5E-496C-9B63-FAB4F46B78F1}">
      <dgm:prSet/>
      <dgm:spPr/>
      <dgm:t>
        <a:bodyPr/>
        <a:lstStyle/>
        <a:p>
          <a:pPr rtl="0"/>
          <a:r>
            <a:rPr lang="es-HN" dirty="0" smtClean="0"/>
            <a:t>PROPUESTA</a:t>
          </a:r>
          <a:endParaRPr lang="es-HN" dirty="0"/>
        </a:p>
      </dgm:t>
    </dgm:pt>
    <dgm:pt modelId="{9FF74AAB-C9BD-438D-BA83-0BC6C66C4A56}" type="parTrans" cxnId="{0CCEB277-E552-4065-8383-7546C2A464A2}">
      <dgm:prSet/>
      <dgm:spPr/>
      <dgm:t>
        <a:bodyPr/>
        <a:lstStyle/>
        <a:p>
          <a:endParaRPr lang="es-HN"/>
        </a:p>
      </dgm:t>
    </dgm:pt>
    <dgm:pt modelId="{5981913D-5E51-40D3-A8AF-BD24BE67B48F}" type="sibTrans" cxnId="{0CCEB277-E552-4065-8383-7546C2A464A2}">
      <dgm:prSet/>
      <dgm:spPr/>
      <dgm:t>
        <a:bodyPr/>
        <a:lstStyle/>
        <a:p>
          <a:endParaRPr lang="es-HN"/>
        </a:p>
      </dgm:t>
    </dgm:pt>
    <dgm:pt modelId="{6FCC38EA-D5E7-48B5-A186-56C5E0BFF429}">
      <dgm:prSet/>
      <dgm:spPr/>
      <dgm:t>
        <a:bodyPr/>
        <a:lstStyle/>
        <a:p>
          <a:pPr rtl="0"/>
          <a:r>
            <a:rPr lang="es-HN" dirty="0" smtClean="0"/>
            <a:t>PACTO SOCIAL</a:t>
          </a:r>
          <a:endParaRPr lang="es-HN" dirty="0"/>
        </a:p>
      </dgm:t>
    </dgm:pt>
    <dgm:pt modelId="{75F08328-2324-41FF-B7EC-C34A518B1AAC}" type="parTrans" cxnId="{7F78DE94-0B92-4D1F-BD1B-4D8CF502B49E}">
      <dgm:prSet/>
      <dgm:spPr/>
      <dgm:t>
        <a:bodyPr/>
        <a:lstStyle/>
        <a:p>
          <a:endParaRPr lang="es-HN"/>
        </a:p>
      </dgm:t>
    </dgm:pt>
    <dgm:pt modelId="{67BF124F-0DD3-476B-9C3A-0F37AEA5FAB5}" type="sibTrans" cxnId="{7F78DE94-0B92-4D1F-BD1B-4D8CF502B49E}">
      <dgm:prSet/>
      <dgm:spPr/>
      <dgm:t>
        <a:bodyPr/>
        <a:lstStyle/>
        <a:p>
          <a:endParaRPr lang="es-HN"/>
        </a:p>
      </dgm:t>
    </dgm:pt>
    <dgm:pt modelId="{8DF9F8FE-1850-485C-BEAB-6C4B5F336B39}" type="pres">
      <dgm:prSet presAssocID="{E37016ED-0150-42B8-8527-DDAB5665C4E9}" presName="cycle" presStyleCnt="0">
        <dgm:presLayoutVars>
          <dgm:dir/>
          <dgm:resizeHandles val="exact"/>
        </dgm:presLayoutVars>
      </dgm:prSet>
      <dgm:spPr/>
      <dgm:t>
        <a:bodyPr/>
        <a:lstStyle/>
        <a:p>
          <a:endParaRPr lang="es-HN"/>
        </a:p>
      </dgm:t>
    </dgm:pt>
    <dgm:pt modelId="{8EB73B2C-86AA-49EC-9753-FC24C7CC0FF1}" type="pres">
      <dgm:prSet presAssocID="{670CE6E0-CF5E-496C-9B63-FAB4F46B78F1}" presName="node" presStyleLbl="node1" presStyleIdx="0" presStyleCnt="2" custScaleX="101232" custScaleY="96977">
        <dgm:presLayoutVars>
          <dgm:bulletEnabled val="1"/>
        </dgm:presLayoutVars>
      </dgm:prSet>
      <dgm:spPr/>
      <dgm:t>
        <a:bodyPr/>
        <a:lstStyle/>
        <a:p>
          <a:endParaRPr lang="es-HN"/>
        </a:p>
      </dgm:t>
    </dgm:pt>
    <dgm:pt modelId="{C6759191-D959-4D03-BBC8-E957FAC0DB44}" type="pres">
      <dgm:prSet presAssocID="{5981913D-5E51-40D3-A8AF-BD24BE67B48F}" presName="sibTrans" presStyleLbl="sibTrans2D1" presStyleIdx="0" presStyleCnt="2"/>
      <dgm:spPr/>
      <dgm:t>
        <a:bodyPr/>
        <a:lstStyle/>
        <a:p>
          <a:endParaRPr lang="es-HN"/>
        </a:p>
      </dgm:t>
    </dgm:pt>
    <dgm:pt modelId="{927C7AF2-D4F1-4C47-BB12-7C1C9D027050}" type="pres">
      <dgm:prSet presAssocID="{5981913D-5E51-40D3-A8AF-BD24BE67B48F}" presName="connectorText" presStyleLbl="sibTrans2D1" presStyleIdx="0" presStyleCnt="2"/>
      <dgm:spPr/>
      <dgm:t>
        <a:bodyPr/>
        <a:lstStyle/>
        <a:p>
          <a:endParaRPr lang="es-HN"/>
        </a:p>
      </dgm:t>
    </dgm:pt>
    <dgm:pt modelId="{F483C498-DEDB-49BC-90AA-A0430E0BCE75}" type="pres">
      <dgm:prSet presAssocID="{6FCC38EA-D5E7-48B5-A186-56C5E0BFF429}" presName="node" presStyleLbl="node1" presStyleIdx="1" presStyleCnt="2">
        <dgm:presLayoutVars>
          <dgm:bulletEnabled val="1"/>
        </dgm:presLayoutVars>
      </dgm:prSet>
      <dgm:spPr/>
      <dgm:t>
        <a:bodyPr/>
        <a:lstStyle/>
        <a:p>
          <a:endParaRPr lang="es-HN"/>
        </a:p>
      </dgm:t>
    </dgm:pt>
    <dgm:pt modelId="{790F028D-0C0C-4966-8C46-D0AE4790AF45}" type="pres">
      <dgm:prSet presAssocID="{67BF124F-0DD3-476B-9C3A-0F37AEA5FAB5}" presName="sibTrans" presStyleLbl="sibTrans2D1" presStyleIdx="1" presStyleCnt="2" custLinFactNeighborX="-9115" custLinFactNeighborY="22126"/>
      <dgm:spPr/>
      <dgm:t>
        <a:bodyPr/>
        <a:lstStyle/>
        <a:p>
          <a:endParaRPr lang="es-HN"/>
        </a:p>
      </dgm:t>
    </dgm:pt>
    <dgm:pt modelId="{E5BF1D52-2CE9-4326-9B3A-94E518B9733A}" type="pres">
      <dgm:prSet presAssocID="{67BF124F-0DD3-476B-9C3A-0F37AEA5FAB5}" presName="connectorText" presStyleLbl="sibTrans2D1" presStyleIdx="1" presStyleCnt="2"/>
      <dgm:spPr/>
      <dgm:t>
        <a:bodyPr/>
        <a:lstStyle/>
        <a:p>
          <a:endParaRPr lang="es-HN"/>
        </a:p>
      </dgm:t>
    </dgm:pt>
  </dgm:ptLst>
  <dgm:cxnLst>
    <dgm:cxn modelId="{CCCE6CD6-CA75-4C6F-8B33-528CA55D58AF}" type="presOf" srcId="{6FCC38EA-D5E7-48B5-A186-56C5E0BFF429}" destId="{F483C498-DEDB-49BC-90AA-A0430E0BCE75}" srcOrd="0" destOrd="0" presId="urn:microsoft.com/office/officeart/2005/8/layout/cycle2"/>
    <dgm:cxn modelId="{78F6FCE0-DCA2-48EB-8E81-AC982B0089F2}" type="presOf" srcId="{5981913D-5E51-40D3-A8AF-BD24BE67B48F}" destId="{927C7AF2-D4F1-4C47-BB12-7C1C9D027050}" srcOrd="1" destOrd="0" presId="urn:microsoft.com/office/officeart/2005/8/layout/cycle2"/>
    <dgm:cxn modelId="{651C9D46-A12C-4E71-9A17-CE523A06FF0C}" type="presOf" srcId="{67BF124F-0DD3-476B-9C3A-0F37AEA5FAB5}" destId="{E5BF1D52-2CE9-4326-9B3A-94E518B9733A}" srcOrd="1" destOrd="0" presId="urn:microsoft.com/office/officeart/2005/8/layout/cycle2"/>
    <dgm:cxn modelId="{0CCEB277-E552-4065-8383-7546C2A464A2}" srcId="{E37016ED-0150-42B8-8527-DDAB5665C4E9}" destId="{670CE6E0-CF5E-496C-9B63-FAB4F46B78F1}" srcOrd="0" destOrd="0" parTransId="{9FF74AAB-C9BD-438D-BA83-0BC6C66C4A56}" sibTransId="{5981913D-5E51-40D3-A8AF-BD24BE67B48F}"/>
    <dgm:cxn modelId="{3583BB7C-764E-4D2F-8EFB-79E72F250018}" type="presOf" srcId="{670CE6E0-CF5E-496C-9B63-FAB4F46B78F1}" destId="{8EB73B2C-86AA-49EC-9753-FC24C7CC0FF1}" srcOrd="0" destOrd="0" presId="urn:microsoft.com/office/officeart/2005/8/layout/cycle2"/>
    <dgm:cxn modelId="{67AE862F-5A4F-4955-AFDB-FD0F36AC49A9}" type="presOf" srcId="{E37016ED-0150-42B8-8527-DDAB5665C4E9}" destId="{8DF9F8FE-1850-485C-BEAB-6C4B5F336B39}" srcOrd="0" destOrd="0" presId="urn:microsoft.com/office/officeart/2005/8/layout/cycle2"/>
    <dgm:cxn modelId="{79E7BC46-2F1A-4897-90B6-D1986AA783FE}" type="presOf" srcId="{67BF124F-0DD3-476B-9C3A-0F37AEA5FAB5}" destId="{790F028D-0C0C-4966-8C46-D0AE4790AF45}" srcOrd="0" destOrd="0" presId="urn:microsoft.com/office/officeart/2005/8/layout/cycle2"/>
    <dgm:cxn modelId="{7F78DE94-0B92-4D1F-BD1B-4D8CF502B49E}" srcId="{E37016ED-0150-42B8-8527-DDAB5665C4E9}" destId="{6FCC38EA-D5E7-48B5-A186-56C5E0BFF429}" srcOrd="1" destOrd="0" parTransId="{75F08328-2324-41FF-B7EC-C34A518B1AAC}" sibTransId="{67BF124F-0DD3-476B-9C3A-0F37AEA5FAB5}"/>
    <dgm:cxn modelId="{382FB0D0-3F0B-47F6-A2E8-196EDCDB4879}" type="presOf" srcId="{5981913D-5E51-40D3-A8AF-BD24BE67B48F}" destId="{C6759191-D959-4D03-BBC8-E957FAC0DB44}" srcOrd="0" destOrd="0" presId="urn:microsoft.com/office/officeart/2005/8/layout/cycle2"/>
    <dgm:cxn modelId="{C2ABBEE6-B546-420F-AC1F-42696CAC3F49}" type="presParOf" srcId="{8DF9F8FE-1850-485C-BEAB-6C4B5F336B39}" destId="{8EB73B2C-86AA-49EC-9753-FC24C7CC0FF1}" srcOrd="0" destOrd="0" presId="urn:microsoft.com/office/officeart/2005/8/layout/cycle2"/>
    <dgm:cxn modelId="{3D0F1DFF-10D5-4E68-945E-C0FF48E021AC}" type="presParOf" srcId="{8DF9F8FE-1850-485C-BEAB-6C4B5F336B39}" destId="{C6759191-D959-4D03-BBC8-E957FAC0DB44}" srcOrd="1" destOrd="0" presId="urn:microsoft.com/office/officeart/2005/8/layout/cycle2"/>
    <dgm:cxn modelId="{5F8DC89B-5E31-4681-BB35-1BB4DC7FD94D}" type="presParOf" srcId="{C6759191-D959-4D03-BBC8-E957FAC0DB44}" destId="{927C7AF2-D4F1-4C47-BB12-7C1C9D027050}" srcOrd="0" destOrd="0" presId="urn:microsoft.com/office/officeart/2005/8/layout/cycle2"/>
    <dgm:cxn modelId="{5D61F6A8-551A-42F3-93A6-6192FD9BD708}" type="presParOf" srcId="{8DF9F8FE-1850-485C-BEAB-6C4B5F336B39}" destId="{F483C498-DEDB-49BC-90AA-A0430E0BCE75}" srcOrd="2" destOrd="0" presId="urn:microsoft.com/office/officeart/2005/8/layout/cycle2"/>
    <dgm:cxn modelId="{1EEB730C-4796-40EC-9166-38247908B996}" type="presParOf" srcId="{8DF9F8FE-1850-485C-BEAB-6C4B5F336B39}" destId="{790F028D-0C0C-4966-8C46-D0AE4790AF45}" srcOrd="3" destOrd="0" presId="urn:microsoft.com/office/officeart/2005/8/layout/cycle2"/>
    <dgm:cxn modelId="{C543EE87-A77E-42EE-87FE-6F6DFBCDCF66}" type="presParOf" srcId="{790F028D-0C0C-4966-8C46-D0AE4790AF45}" destId="{E5BF1D52-2CE9-4326-9B3A-94E518B9733A}"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D0E62D-0846-4221-9622-D6DD994D5F31}" type="doc">
      <dgm:prSet loTypeId="urn:microsoft.com/office/officeart/2005/8/layout/equation2" loCatId="process" qsTypeId="urn:microsoft.com/office/officeart/2005/8/quickstyle/simple1" qsCatId="simple" csTypeId="urn:microsoft.com/office/officeart/2005/8/colors/accent1_2" csCatId="accent1" phldr="1"/>
      <dgm:spPr/>
    </dgm:pt>
    <dgm:pt modelId="{C6D03499-2C04-4EA2-95D3-DD38234F0993}">
      <dgm:prSet phldrT="[Texto]"/>
      <dgm:spPr/>
      <dgm:t>
        <a:bodyPr/>
        <a:lstStyle/>
        <a:p>
          <a:r>
            <a:rPr lang="es-HN" dirty="0" smtClean="0"/>
            <a:t>Régimen Individual</a:t>
          </a:r>
          <a:endParaRPr lang="es-HN" dirty="0"/>
        </a:p>
      </dgm:t>
    </dgm:pt>
    <dgm:pt modelId="{71380C9E-A32B-4519-A0A3-19515ACD8BBA}" type="parTrans" cxnId="{35FEF6B7-B5C0-485F-9D49-B1AF4C4054ED}">
      <dgm:prSet/>
      <dgm:spPr/>
      <dgm:t>
        <a:bodyPr/>
        <a:lstStyle/>
        <a:p>
          <a:endParaRPr lang="es-HN"/>
        </a:p>
      </dgm:t>
    </dgm:pt>
    <dgm:pt modelId="{CDD769A1-54F7-41A1-B8C6-661EECB9BB76}" type="sibTrans" cxnId="{35FEF6B7-B5C0-485F-9D49-B1AF4C4054ED}">
      <dgm:prSet/>
      <dgm:spPr/>
      <dgm:t>
        <a:bodyPr/>
        <a:lstStyle/>
        <a:p>
          <a:endParaRPr lang="es-HN"/>
        </a:p>
      </dgm:t>
    </dgm:pt>
    <dgm:pt modelId="{7040E86E-11AE-4201-A640-854EA0EF12C0}">
      <dgm:prSet phldrT="[Texto]"/>
      <dgm:spPr/>
      <dgm:t>
        <a:bodyPr/>
        <a:lstStyle/>
        <a:p>
          <a:r>
            <a:rPr lang="es-HN" dirty="0" smtClean="0"/>
            <a:t>Régimen Colectivo</a:t>
          </a:r>
          <a:endParaRPr lang="es-HN" dirty="0"/>
        </a:p>
      </dgm:t>
    </dgm:pt>
    <dgm:pt modelId="{A87164C0-82A5-401C-9D6A-282EE8247276}" type="parTrans" cxnId="{E4F8D4C8-6355-479E-B160-66ACA99D439D}">
      <dgm:prSet/>
      <dgm:spPr/>
      <dgm:t>
        <a:bodyPr/>
        <a:lstStyle/>
        <a:p>
          <a:endParaRPr lang="es-HN"/>
        </a:p>
      </dgm:t>
    </dgm:pt>
    <dgm:pt modelId="{AF6B4147-DADE-41BA-A817-E9A6A6810F24}" type="sibTrans" cxnId="{E4F8D4C8-6355-479E-B160-66ACA99D439D}">
      <dgm:prSet/>
      <dgm:spPr/>
      <dgm:t>
        <a:bodyPr/>
        <a:lstStyle/>
        <a:p>
          <a:endParaRPr lang="es-HN"/>
        </a:p>
      </dgm:t>
    </dgm:pt>
    <dgm:pt modelId="{DF3DE3FE-E3E5-417D-B16D-787A9458137D}">
      <dgm:prSet phldrT="[Texto]"/>
      <dgm:spPr/>
      <dgm:t>
        <a:bodyPr/>
        <a:lstStyle/>
        <a:p>
          <a:r>
            <a:rPr lang="es-HN" dirty="0" smtClean="0"/>
            <a:t>IVM</a:t>
          </a:r>
        </a:p>
        <a:p>
          <a:r>
            <a:rPr lang="es-HN" dirty="0" smtClean="0"/>
            <a:t>EM-RP</a:t>
          </a:r>
        </a:p>
        <a:p>
          <a:endParaRPr lang="es-HN" dirty="0"/>
        </a:p>
      </dgm:t>
    </dgm:pt>
    <dgm:pt modelId="{88DD03A6-B5E2-4B02-968E-09C9E3DB7AFA}" type="parTrans" cxnId="{E34451B7-B128-4EA1-B640-FD230D7B859A}">
      <dgm:prSet/>
      <dgm:spPr/>
      <dgm:t>
        <a:bodyPr/>
        <a:lstStyle/>
        <a:p>
          <a:endParaRPr lang="es-HN"/>
        </a:p>
      </dgm:t>
    </dgm:pt>
    <dgm:pt modelId="{A4747879-E292-4256-9F2F-18C836B86B36}" type="sibTrans" cxnId="{E34451B7-B128-4EA1-B640-FD230D7B859A}">
      <dgm:prSet/>
      <dgm:spPr/>
      <dgm:t>
        <a:bodyPr/>
        <a:lstStyle/>
        <a:p>
          <a:endParaRPr lang="es-HN"/>
        </a:p>
      </dgm:t>
    </dgm:pt>
    <dgm:pt modelId="{0DB2ED5C-AF00-4C8E-9DAC-B4A6B4A3DFA3}" type="pres">
      <dgm:prSet presAssocID="{85D0E62D-0846-4221-9622-D6DD994D5F31}" presName="Name0" presStyleCnt="0">
        <dgm:presLayoutVars>
          <dgm:dir/>
          <dgm:resizeHandles val="exact"/>
        </dgm:presLayoutVars>
      </dgm:prSet>
      <dgm:spPr/>
    </dgm:pt>
    <dgm:pt modelId="{58C94AA7-F103-4D62-BA57-89F62DEF6C86}" type="pres">
      <dgm:prSet presAssocID="{85D0E62D-0846-4221-9622-D6DD994D5F31}" presName="vNodes" presStyleCnt="0"/>
      <dgm:spPr/>
    </dgm:pt>
    <dgm:pt modelId="{5BD991B2-4D37-440D-A37C-D8EAA4F85C53}" type="pres">
      <dgm:prSet presAssocID="{C6D03499-2C04-4EA2-95D3-DD38234F0993}" presName="node" presStyleLbl="node1" presStyleIdx="0" presStyleCnt="3" custScaleX="111773">
        <dgm:presLayoutVars>
          <dgm:bulletEnabled val="1"/>
        </dgm:presLayoutVars>
      </dgm:prSet>
      <dgm:spPr/>
      <dgm:t>
        <a:bodyPr/>
        <a:lstStyle/>
        <a:p>
          <a:endParaRPr lang="es-HN"/>
        </a:p>
      </dgm:t>
    </dgm:pt>
    <dgm:pt modelId="{87B78DC7-6B2E-46C4-BD83-C1C634EE218B}" type="pres">
      <dgm:prSet presAssocID="{CDD769A1-54F7-41A1-B8C6-661EECB9BB76}" presName="spacerT" presStyleCnt="0"/>
      <dgm:spPr/>
    </dgm:pt>
    <dgm:pt modelId="{08E3F310-5158-4DB2-B218-9CAF7FF6A7A5}" type="pres">
      <dgm:prSet presAssocID="{CDD769A1-54F7-41A1-B8C6-661EECB9BB76}" presName="sibTrans" presStyleLbl="sibTrans2D1" presStyleIdx="0" presStyleCnt="2" custFlipHor="0" custScaleX="88472" custScaleY="51177" custLinFactX="358302" custLinFactY="192076" custLinFactNeighborX="400000" custLinFactNeighborY="200000"/>
      <dgm:spPr/>
      <dgm:t>
        <a:bodyPr/>
        <a:lstStyle/>
        <a:p>
          <a:endParaRPr lang="es-HN"/>
        </a:p>
      </dgm:t>
    </dgm:pt>
    <dgm:pt modelId="{E8239F0E-15DA-4CEB-B93F-1E816C16043D}" type="pres">
      <dgm:prSet presAssocID="{CDD769A1-54F7-41A1-B8C6-661EECB9BB76}" presName="spacerB" presStyleCnt="0"/>
      <dgm:spPr/>
    </dgm:pt>
    <dgm:pt modelId="{2D20692A-C225-4966-8CAD-2AC4B260752A}" type="pres">
      <dgm:prSet presAssocID="{7040E86E-11AE-4201-A640-854EA0EF12C0}" presName="node" presStyleLbl="node1" presStyleIdx="1" presStyleCnt="3" custScaleX="104231">
        <dgm:presLayoutVars>
          <dgm:bulletEnabled val="1"/>
        </dgm:presLayoutVars>
      </dgm:prSet>
      <dgm:spPr/>
      <dgm:t>
        <a:bodyPr/>
        <a:lstStyle/>
        <a:p>
          <a:endParaRPr lang="es-HN"/>
        </a:p>
      </dgm:t>
    </dgm:pt>
    <dgm:pt modelId="{97956719-5F65-41DD-A67B-ED096FC5EE88}" type="pres">
      <dgm:prSet presAssocID="{85D0E62D-0846-4221-9622-D6DD994D5F31}" presName="sibTransLast" presStyleLbl="sibTrans2D1" presStyleIdx="1" presStyleCnt="2" custLinFactY="97964" custLinFactNeighborX="95002" custLinFactNeighborY="100000"/>
      <dgm:spPr/>
      <dgm:t>
        <a:bodyPr/>
        <a:lstStyle/>
        <a:p>
          <a:endParaRPr lang="es-HN"/>
        </a:p>
      </dgm:t>
    </dgm:pt>
    <dgm:pt modelId="{8A16CB6B-1EFE-4F26-BE10-12599327FCE7}" type="pres">
      <dgm:prSet presAssocID="{85D0E62D-0846-4221-9622-D6DD994D5F31}" presName="connectorText" presStyleLbl="sibTrans2D1" presStyleIdx="1" presStyleCnt="2"/>
      <dgm:spPr/>
      <dgm:t>
        <a:bodyPr/>
        <a:lstStyle/>
        <a:p>
          <a:endParaRPr lang="es-HN"/>
        </a:p>
      </dgm:t>
    </dgm:pt>
    <dgm:pt modelId="{76946EA1-2A19-410C-8FA6-1D37D8983EDC}" type="pres">
      <dgm:prSet presAssocID="{85D0E62D-0846-4221-9622-D6DD994D5F31}" presName="lastNode" presStyleLbl="node1" presStyleIdx="2" presStyleCnt="3" custScaleX="85351" custScaleY="81931">
        <dgm:presLayoutVars>
          <dgm:bulletEnabled val="1"/>
        </dgm:presLayoutVars>
      </dgm:prSet>
      <dgm:spPr/>
      <dgm:t>
        <a:bodyPr/>
        <a:lstStyle/>
        <a:p>
          <a:endParaRPr lang="es-HN"/>
        </a:p>
      </dgm:t>
    </dgm:pt>
  </dgm:ptLst>
  <dgm:cxnLst>
    <dgm:cxn modelId="{EF03D8BC-F996-4D6F-8C21-F29ABDF796EC}" type="presOf" srcId="{C6D03499-2C04-4EA2-95D3-DD38234F0993}" destId="{5BD991B2-4D37-440D-A37C-D8EAA4F85C53}" srcOrd="0" destOrd="0" presId="urn:microsoft.com/office/officeart/2005/8/layout/equation2"/>
    <dgm:cxn modelId="{E4F8D4C8-6355-479E-B160-66ACA99D439D}" srcId="{85D0E62D-0846-4221-9622-D6DD994D5F31}" destId="{7040E86E-11AE-4201-A640-854EA0EF12C0}" srcOrd="1" destOrd="0" parTransId="{A87164C0-82A5-401C-9D6A-282EE8247276}" sibTransId="{AF6B4147-DADE-41BA-A817-E9A6A6810F24}"/>
    <dgm:cxn modelId="{C8CE5291-7D44-438D-8F6A-BF650F6CFA6B}" type="presOf" srcId="{DF3DE3FE-E3E5-417D-B16D-787A9458137D}" destId="{76946EA1-2A19-410C-8FA6-1D37D8983EDC}" srcOrd="0" destOrd="0" presId="urn:microsoft.com/office/officeart/2005/8/layout/equation2"/>
    <dgm:cxn modelId="{025F67A6-DDAA-4EDD-B6B3-E46629144E9F}" type="presOf" srcId="{AF6B4147-DADE-41BA-A817-E9A6A6810F24}" destId="{8A16CB6B-1EFE-4F26-BE10-12599327FCE7}" srcOrd="1" destOrd="0" presId="urn:microsoft.com/office/officeart/2005/8/layout/equation2"/>
    <dgm:cxn modelId="{396EE0E6-31E8-4B3A-8E51-AD90C7578D5F}" type="presOf" srcId="{85D0E62D-0846-4221-9622-D6DD994D5F31}" destId="{0DB2ED5C-AF00-4C8E-9DAC-B4A6B4A3DFA3}" srcOrd="0" destOrd="0" presId="urn:microsoft.com/office/officeart/2005/8/layout/equation2"/>
    <dgm:cxn modelId="{35FEF6B7-B5C0-485F-9D49-B1AF4C4054ED}" srcId="{85D0E62D-0846-4221-9622-D6DD994D5F31}" destId="{C6D03499-2C04-4EA2-95D3-DD38234F0993}" srcOrd="0" destOrd="0" parTransId="{71380C9E-A32B-4519-A0A3-19515ACD8BBA}" sibTransId="{CDD769A1-54F7-41A1-B8C6-661EECB9BB76}"/>
    <dgm:cxn modelId="{E34451B7-B128-4EA1-B640-FD230D7B859A}" srcId="{85D0E62D-0846-4221-9622-D6DD994D5F31}" destId="{DF3DE3FE-E3E5-417D-B16D-787A9458137D}" srcOrd="2" destOrd="0" parTransId="{88DD03A6-B5E2-4B02-968E-09C9E3DB7AFA}" sibTransId="{A4747879-E292-4256-9F2F-18C836B86B36}"/>
    <dgm:cxn modelId="{9AF315F3-CC1B-4C3B-AAF4-BEA213045EF4}" type="presOf" srcId="{CDD769A1-54F7-41A1-B8C6-661EECB9BB76}" destId="{08E3F310-5158-4DB2-B218-9CAF7FF6A7A5}" srcOrd="0" destOrd="0" presId="urn:microsoft.com/office/officeart/2005/8/layout/equation2"/>
    <dgm:cxn modelId="{8D8B26FC-6722-45CB-84C8-118EEF235964}" type="presOf" srcId="{7040E86E-11AE-4201-A640-854EA0EF12C0}" destId="{2D20692A-C225-4966-8CAD-2AC4B260752A}" srcOrd="0" destOrd="0" presId="urn:microsoft.com/office/officeart/2005/8/layout/equation2"/>
    <dgm:cxn modelId="{8C925F20-CFB8-4817-8B85-09D1890688B2}" type="presOf" srcId="{AF6B4147-DADE-41BA-A817-E9A6A6810F24}" destId="{97956719-5F65-41DD-A67B-ED096FC5EE88}" srcOrd="0" destOrd="0" presId="urn:microsoft.com/office/officeart/2005/8/layout/equation2"/>
    <dgm:cxn modelId="{D55478CD-F80D-41FD-9E75-3242230D9AF5}" type="presParOf" srcId="{0DB2ED5C-AF00-4C8E-9DAC-B4A6B4A3DFA3}" destId="{58C94AA7-F103-4D62-BA57-89F62DEF6C86}" srcOrd="0" destOrd="0" presId="urn:microsoft.com/office/officeart/2005/8/layout/equation2"/>
    <dgm:cxn modelId="{C7174205-9C48-457B-9372-CF88C694A752}" type="presParOf" srcId="{58C94AA7-F103-4D62-BA57-89F62DEF6C86}" destId="{5BD991B2-4D37-440D-A37C-D8EAA4F85C53}" srcOrd="0" destOrd="0" presId="urn:microsoft.com/office/officeart/2005/8/layout/equation2"/>
    <dgm:cxn modelId="{FD5CE13E-1F86-4852-9D22-C8C41BEB2632}" type="presParOf" srcId="{58C94AA7-F103-4D62-BA57-89F62DEF6C86}" destId="{87B78DC7-6B2E-46C4-BD83-C1C634EE218B}" srcOrd="1" destOrd="0" presId="urn:microsoft.com/office/officeart/2005/8/layout/equation2"/>
    <dgm:cxn modelId="{4C72FF4D-5313-41BE-9D14-ADFB410F0033}" type="presParOf" srcId="{58C94AA7-F103-4D62-BA57-89F62DEF6C86}" destId="{08E3F310-5158-4DB2-B218-9CAF7FF6A7A5}" srcOrd="2" destOrd="0" presId="urn:microsoft.com/office/officeart/2005/8/layout/equation2"/>
    <dgm:cxn modelId="{0A01EAA9-CB7F-4AD6-A5D8-E93244ACF950}" type="presParOf" srcId="{58C94AA7-F103-4D62-BA57-89F62DEF6C86}" destId="{E8239F0E-15DA-4CEB-B93F-1E816C16043D}" srcOrd="3" destOrd="0" presId="urn:microsoft.com/office/officeart/2005/8/layout/equation2"/>
    <dgm:cxn modelId="{A7A14325-F0A2-4E72-8E9F-9F4E3282C13D}" type="presParOf" srcId="{58C94AA7-F103-4D62-BA57-89F62DEF6C86}" destId="{2D20692A-C225-4966-8CAD-2AC4B260752A}" srcOrd="4" destOrd="0" presId="urn:microsoft.com/office/officeart/2005/8/layout/equation2"/>
    <dgm:cxn modelId="{26CB7764-FB33-46D7-B3DD-995B627DEB15}" type="presParOf" srcId="{0DB2ED5C-AF00-4C8E-9DAC-B4A6B4A3DFA3}" destId="{97956719-5F65-41DD-A67B-ED096FC5EE88}" srcOrd="1" destOrd="0" presId="urn:microsoft.com/office/officeart/2005/8/layout/equation2"/>
    <dgm:cxn modelId="{8635A934-F6BA-45AD-8540-0F981992001D}" type="presParOf" srcId="{97956719-5F65-41DD-A67B-ED096FC5EE88}" destId="{8A16CB6B-1EFE-4F26-BE10-12599327FCE7}" srcOrd="0" destOrd="0" presId="urn:microsoft.com/office/officeart/2005/8/layout/equation2"/>
    <dgm:cxn modelId="{239D7912-F0A3-4088-BFEB-47EBEEA911B4}" type="presParOf" srcId="{0DB2ED5C-AF00-4C8E-9DAC-B4A6B4A3DFA3}" destId="{76946EA1-2A19-410C-8FA6-1D37D8983EDC}"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73B2C-86AA-49EC-9753-FC24C7CC0FF1}">
      <dsp:nvSpPr>
        <dsp:cNvPr id="0" name=""/>
        <dsp:cNvSpPr/>
      </dsp:nvSpPr>
      <dsp:spPr>
        <a:xfrm>
          <a:off x="-7155" y="936099"/>
          <a:ext cx="2824188" cy="270548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s-HN" sz="2300" kern="1200" dirty="0" smtClean="0"/>
            <a:t>PROPUESTA</a:t>
          </a:r>
          <a:endParaRPr lang="es-HN" sz="2300" kern="1200" dirty="0"/>
        </a:p>
      </dsp:txBody>
      <dsp:txXfrm>
        <a:off x="406438" y="1332308"/>
        <a:ext cx="1997002" cy="1913063"/>
      </dsp:txXfrm>
    </dsp:sp>
    <dsp:sp modelId="{C6759191-D959-4D03-BBC8-E957FAC0DB44}">
      <dsp:nvSpPr>
        <dsp:cNvPr id="0" name=""/>
        <dsp:cNvSpPr/>
      </dsp:nvSpPr>
      <dsp:spPr>
        <a:xfrm rot="15077">
          <a:off x="2590987" y="492277"/>
          <a:ext cx="1732975" cy="94156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HN" sz="1800" kern="1200"/>
        </a:p>
      </dsp:txBody>
      <dsp:txXfrm>
        <a:off x="2590988" y="679971"/>
        <a:ext cx="1450506" cy="564937"/>
      </dsp:txXfrm>
    </dsp:sp>
    <dsp:sp modelId="{F483C498-DEDB-49BC-90AA-A0430E0BCE75}">
      <dsp:nvSpPr>
        <dsp:cNvPr id="0" name=""/>
        <dsp:cNvSpPr/>
      </dsp:nvSpPr>
      <dsp:spPr>
        <a:xfrm>
          <a:off x="4202114" y="893931"/>
          <a:ext cx="2789817" cy="2789817"/>
        </a:xfrm>
        <a:prstGeom prst="ellipse">
          <a:avLst/>
        </a:prstGeom>
        <a:solidFill>
          <a:schemeClr val="accent5">
            <a:hueOff val="305643"/>
            <a:satOff val="61137"/>
            <a:lumOff val="1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s-HN" sz="2300" kern="1200" dirty="0" smtClean="0"/>
            <a:t>PACTO SOCIAL</a:t>
          </a:r>
          <a:endParaRPr lang="es-HN" sz="2300" kern="1200" dirty="0"/>
        </a:p>
      </dsp:txBody>
      <dsp:txXfrm>
        <a:off x="4610673" y="1302490"/>
        <a:ext cx="1972699" cy="1972699"/>
      </dsp:txXfrm>
    </dsp:sp>
    <dsp:sp modelId="{790F028D-0C0C-4966-8C46-D0AE4790AF45}">
      <dsp:nvSpPr>
        <dsp:cNvPr id="0" name=""/>
        <dsp:cNvSpPr/>
      </dsp:nvSpPr>
      <dsp:spPr>
        <a:xfrm rot="10784923">
          <a:off x="2531118" y="3351739"/>
          <a:ext cx="1732975" cy="941563"/>
        </a:xfrm>
        <a:prstGeom prst="rightArrow">
          <a:avLst>
            <a:gd name="adj1" fmla="val 60000"/>
            <a:gd name="adj2" fmla="val 50000"/>
          </a:avLst>
        </a:prstGeom>
        <a:solidFill>
          <a:schemeClr val="accent5">
            <a:hueOff val="305643"/>
            <a:satOff val="61137"/>
            <a:lumOff val="14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HN" sz="1800" kern="1200"/>
        </a:p>
      </dsp:txBody>
      <dsp:txXfrm rot="10800000">
        <a:off x="2813586" y="3539433"/>
        <a:ext cx="1450506" cy="564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991B2-4D37-440D-A37C-D8EAA4F85C53}">
      <dsp:nvSpPr>
        <dsp:cNvPr id="0" name=""/>
        <dsp:cNvSpPr/>
      </dsp:nvSpPr>
      <dsp:spPr>
        <a:xfrm>
          <a:off x="1008111" y="1555"/>
          <a:ext cx="1504072" cy="13456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HN" sz="1600" kern="1200" dirty="0" smtClean="0"/>
            <a:t>Régimen Individual</a:t>
          </a:r>
          <a:endParaRPr lang="es-HN" sz="1600" kern="1200" dirty="0"/>
        </a:p>
      </dsp:txBody>
      <dsp:txXfrm>
        <a:off x="1228377" y="198621"/>
        <a:ext cx="1063540" cy="951517"/>
      </dsp:txXfrm>
    </dsp:sp>
    <dsp:sp modelId="{08E3F310-5158-4DB2-B218-9CAF7FF6A7A5}">
      <dsp:nvSpPr>
        <dsp:cNvPr id="0" name=""/>
        <dsp:cNvSpPr/>
      </dsp:nvSpPr>
      <dsp:spPr>
        <a:xfrm>
          <a:off x="5934232" y="2912943"/>
          <a:ext cx="690503" cy="39942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HN" sz="600" kern="1200"/>
        </a:p>
      </dsp:txBody>
      <dsp:txXfrm>
        <a:off x="6025758" y="3065683"/>
        <a:ext cx="507451" cy="93944"/>
      </dsp:txXfrm>
    </dsp:sp>
    <dsp:sp modelId="{2D20692A-C225-4966-8CAD-2AC4B260752A}">
      <dsp:nvSpPr>
        <dsp:cNvPr id="0" name=""/>
        <dsp:cNvSpPr/>
      </dsp:nvSpPr>
      <dsp:spPr>
        <a:xfrm>
          <a:off x="1058855" y="1965163"/>
          <a:ext cx="1402583" cy="13456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HN" sz="1600" kern="1200" dirty="0" smtClean="0"/>
            <a:t>Régimen Colectivo</a:t>
          </a:r>
          <a:endParaRPr lang="es-HN" sz="1600" kern="1200" dirty="0"/>
        </a:p>
      </dsp:txBody>
      <dsp:txXfrm>
        <a:off x="1264259" y="2162229"/>
        <a:ext cx="991775" cy="951517"/>
      </dsp:txXfrm>
    </dsp:sp>
    <dsp:sp modelId="{97956719-5F65-41DD-A67B-ED096FC5EE88}">
      <dsp:nvSpPr>
        <dsp:cNvPr id="0" name=""/>
        <dsp:cNvSpPr/>
      </dsp:nvSpPr>
      <dsp:spPr>
        <a:xfrm rot="10795897">
          <a:off x="5710894" y="2396322"/>
          <a:ext cx="1751736" cy="500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HN" sz="1300" kern="1200"/>
        </a:p>
      </dsp:txBody>
      <dsp:txXfrm rot="10800000">
        <a:off x="5861068" y="2496348"/>
        <a:ext cx="1601562" cy="300349"/>
      </dsp:txXfrm>
    </dsp:sp>
    <dsp:sp modelId="{76946EA1-2A19-410C-8FA6-1D37D8983EDC}">
      <dsp:nvSpPr>
        <dsp:cNvPr id="0" name=""/>
        <dsp:cNvSpPr/>
      </dsp:nvSpPr>
      <dsp:spPr>
        <a:xfrm>
          <a:off x="3319573" y="553679"/>
          <a:ext cx="2297050" cy="22050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HN" sz="2800" kern="1200" dirty="0" smtClean="0"/>
            <a:t>IVM</a:t>
          </a:r>
        </a:p>
        <a:p>
          <a:pPr lvl="0" algn="ctr" defTabSz="1244600">
            <a:lnSpc>
              <a:spcPct val="90000"/>
            </a:lnSpc>
            <a:spcBef>
              <a:spcPct val="0"/>
            </a:spcBef>
            <a:spcAft>
              <a:spcPct val="35000"/>
            </a:spcAft>
          </a:pPr>
          <a:r>
            <a:rPr lang="es-HN" sz="2800" kern="1200" dirty="0" smtClean="0"/>
            <a:t>EM-RP</a:t>
          </a:r>
        </a:p>
        <a:p>
          <a:pPr lvl="0" algn="ctr" defTabSz="1244600">
            <a:lnSpc>
              <a:spcPct val="90000"/>
            </a:lnSpc>
            <a:spcBef>
              <a:spcPct val="0"/>
            </a:spcBef>
            <a:spcAft>
              <a:spcPct val="35000"/>
            </a:spcAft>
          </a:pPr>
          <a:endParaRPr lang="es-HN" sz="2800" kern="1200" dirty="0"/>
        </a:p>
      </dsp:txBody>
      <dsp:txXfrm>
        <a:off x="3655968" y="876595"/>
        <a:ext cx="1624260" cy="155917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s-HN"/>
          </a:p>
        </p:txBody>
      </p:sp>
      <p:sp>
        <p:nvSpPr>
          <p:cNvPr id="3" name="2 Marcador de fecha"/>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9CEDE6B-86AF-4972-8A6A-0277A647F5AD}" type="datetimeFigureOut">
              <a:rPr lang="es-HN" smtClean="0"/>
              <a:t>01/10/2013</a:t>
            </a:fld>
            <a:endParaRPr lang="es-HN"/>
          </a:p>
        </p:txBody>
      </p:sp>
      <p:sp>
        <p:nvSpPr>
          <p:cNvPr id="4" name="3 Marcador de pie de página"/>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s-HN"/>
          </a:p>
        </p:txBody>
      </p:sp>
      <p:sp>
        <p:nvSpPr>
          <p:cNvPr id="5" name="4 Marcador de número de diapositiva"/>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8721F9B7-217A-4AE8-A8D7-4890283AD023}" type="slidenum">
              <a:rPr lang="es-HN" smtClean="0"/>
              <a:t>‹Nº›</a:t>
            </a:fld>
            <a:endParaRPr lang="es-HN"/>
          </a:p>
        </p:txBody>
      </p:sp>
    </p:spTree>
    <p:extLst>
      <p:ext uri="{BB962C8B-B14F-4D97-AF65-F5344CB8AC3E}">
        <p14:creationId xmlns:p14="http://schemas.microsoft.com/office/powerpoint/2010/main" val="3402182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s-HN"/>
          </a:p>
        </p:txBody>
      </p:sp>
      <p:sp>
        <p:nvSpPr>
          <p:cNvPr id="3" name="2 Marcador de fecha"/>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A468625-8957-48B1-886F-E58B148D3B90}" type="datetimeFigureOut">
              <a:rPr lang="es-HN" smtClean="0"/>
              <a:t>01/10/2013</a:t>
            </a:fld>
            <a:endParaRPr lang="es-HN"/>
          </a:p>
        </p:txBody>
      </p:sp>
      <p:sp>
        <p:nvSpPr>
          <p:cNvPr id="4" name="3 Marcador de imagen de diapositiva"/>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s-HN"/>
          </a:p>
        </p:txBody>
      </p:sp>
      <p:sp>
        <p:nvSpPr>
          <p:cNvPr id="5" name="4 Marcador de notas"/>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HN"/>
          </a:p>
        </p:txBody>
      </p:sp>
      <p:sp>
        <p:nvSpPr>
          <p:cNvPr id="6" name="5 Marcador de pie de página"/>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s-HN"/>
          </a:p>
        </p:txBody>
      </p:sp>
      <p:sp>
        <p:nvSpPr>
          <p:cNvPr id="7" name="6 Marcador de número de diapositiva"/>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63D9F9E-2F47-45FC-BB0A-7320C6E96F58}" type="slidenum">
              <a:rPr lang="es-HN" smtClean="0"/>
              <a:t>‹Nº›</a:t>
            </a:fld>
            <a:endParaRPr lang="es-HN"/>
          </a:p>
        </p:txBody>
      </p:sp>
    </p:spTree>
    <p:extLst>
      <p:ext uri="{BB962C8B-B14F-4D97-AF65-F5344CB8AC3E}">
        <p14:creationId xmlns:p14="http://schemas.microsoft.com/office/powerpoint/2010/main" val="371666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0" indent="-342900" algn="just">
              <a:spcAft>
                <a:spcPts val="0"/>
              </a:spcAft>
              <a:buFont typeface="Wingdings"/>
              <a:buChar char=""/>
            </a:pPr>
            <a:r>
              <a:rPr lang="es-HN" sz="1200" dirty="0" smtClean="0">
                <a:effectLst/>
                <a:latin typeface="Tahoma"/>
                <a:ea typeface="Times New Roman"/>
              </a:rPr>
              <a:t>No se han hecho cambios a la misma, hace más de una década ( Ultima junio del año 2001 decreto 80_ 2001). Una modificación fundamental fue: La Separación financiera y administrativa de los tres seguros, Enfermedad y Maternidad (EM), Invalides, Vejes y Muerte (IVM) y Riesgo Profesional (RP). </a:t>
            </a:r>
            <a:endParaRPr lang="es-HN" sz="1100" dirty="0" smtClean="0">
              <a:effectLst/>
              <a:latin typeface="Times New Roman"/>
              <a:ea typeface="Times New Roman"/>
            </a:endParaRPr>
          </a:p>
          <a:p>
            <a:endParaRPr lang="es-HN" dirty="0"/>
          </a:p>
        </p:txBody>
      </p:sp>
      <p:sp>
        <p:nvSpPr>
          <p:cNvPr id="4" name="3 Marcador de número de diapositiva"/>
          <p:cNvSpPr>
            <a:spLocks noGrp="1"/>
          </p:cNvSpPr>
          <p:nvPr>
            <p:ph type="sldNum" sz="quarter" idx="10"/>
          </p:nvPr>
        </p:nvSpPr>
        <p:spPr/>
        <p:txBody>
          <a:bodyPr/>
          <a:lstStyle/>
          <a:p>
            <a:fld id="{F63D9F9E-2F47-45FC-BB0A-7320C6E96F58}" type="slidenum">
              <a:rPr lang="es-HN" smtClean="0"/>
              <a:t>54</a:t>
            </a:fld>
            <a:endParaRPr lang="es-HN"/>
          </a:p>
        </p:txBody>
      </p:sp>
    </p:spTree>
    <p:extLst>
      <p:ext uri="{BB962C8B-B14F-4D97-AF65-F5344CB8AC3E}">
        <p14:creationId xmlns:p14="http://schemas.microsoft.com/office/powerpoint/2010/main" val="4021319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9E47A2A3-2366-4B13-90E1-6D56137314C4}" type="datetimeFigureOut">
              <a:rPr lang="es-HN" smtClean="0"/>
              <a:t>01/10/2013</a:t>
            </a:fld>
            <a:endParaRPr lang="es-HN"/>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HN"/>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CA40068D-1FF1-4DFB-AD35-A1766681CF1E}" type="slidenum">
              <a:rPr lang="es-HN" smtClean="0"/>
              <a:t>‹Nº›</a:t>
            </a:fld>
            <a:endParaRPr lang="es-HN"/>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47A2A3-2366-4B13-90E1-6D56137314C4}" type="datetimeFigureOut">
              <a:rPr lang="es-HN" smtClean="0"/>
              <a:t>01/10/2013</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CA40068D-1FF1-4DFB-AD35-A1766681CF1E}" type="slidenum">
              <a:rPr lang="es-HN" smtClean="0"/>
              <a:t>‹Nº›</a:t>
            </a:fld>
            <a:endParaRPr lang="es-HN"/>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E47A2A3-2366-4B13-90E1-6D56137314C4}" type="datetimeFigureOut">
              <a:rPr lang="es-HN" smtClean="0"/>
              <a:t>01/10/2013</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CA40068D-1FF1-4DFB-AD35-A1766681CF1E}" type="slidenum">
              <a:rPr lang="es-HN" smtClean="0"/>
              <a:t>‹Nº›</a:t>
            </a:fld>
            <a:endParaRPr lang="es-HN"/>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9E47A2A3-2366-4B13-90E1-6D56137314C4}" type="datetimeFigureOut">
              <a:rPr lang="es-HN" smtClean="0"/>
              <a:t>01/10/2013</a:t>
            </a:fld>
            <a:endParaRPr lang="es-HN"/>
          </a:p>
        </p:txBody>
      </p:sp>
      <p:sp>
        <p:nvSpPr>
          <p:cNvPr id="9" name="8 Marcador de número de diapositiva"/>
          <p:cNvSpPr>
            <a:spLocks noGrp="1"/>
          </p:cNvSpPr>
          <p:nvPr>
            <p:ph type="sldNum" sz="quarter" idx="15"/>
          </p:nvPr>
        </p:nvSpPr>
        <p:spPr/>
        <p:txBody>
          <a:bodyPr rtlCol="0"/>
          <a:lstStyle/>
          <a:p>
            <a:fld id="{CA40068D-1FF1-4DFB-AD35-A1766681CF1E}" type="slidenum">
              <a:rPr lang="es-HN" smtClean="0"/>
              <a:t>‹Nº›</a:t>
            </a:fld>
            <a:endParaRPr lang="es-HN"/>
          </a:p>
        </p:txBody>
      </p:sp>
      <p:sp>
        <p:nvSpPr>
          <p:cNvPr id="10" name="9 Marcador de pie de página"/>
          <p:cNvSpPr>
            <a:spLocks noGrp="1"/>
          </p:cNvSpPr>
          <p:nvPr>
            <p:ph type="ftr" sz="quarter" idx="16"/>
          </p:nvPr>
        </p:nvSpPr>
        <p:spPr/>
        <p:txBody>
          <a:bodyPr rtlCol="0"/>
          <a:lstStyle/>
          <a:p>
            <a:endParaRPr lang="es-HN"/>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9E47A2A3-2366-4B13-90E1-6D56137314C4}" type="datetimeFigureOut">
              <a:rPr lang="es-HN" smtClean="0"/>
              <a:t>01/10/2013</a:t>
            </a:fld>
            <a:endParaRPr lang="es-HN"/>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HN"/>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CA40068D-1FF1-4DFB-AD35-A1766681CF1E}" type="slidenum">
              <a:rPr lang="es-HN" smtClean="0"/>
              <a:t>‹Nº›</a:t>
            </a:fld>
            <a:endParaRPr lang="es-HN"/>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9E47A2A3-2366-4B13-90E1-6D56137314C4}" type="datetimeFigureOut">
              <a:rPr lang="es-HN" smtClean="0"/>
              <a:t>01/10/2013</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CA40068D-1FF1-4DFB-AD35-A1766681CF1E}" type="slidenum">
              <a:rPr lang="es-HN" smtClean="0"/>
              <a:t>‹Nº›</a:t>
            </a:fld>
            <a:endParaRPr lang="es-HN"/>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9E47A2A3-2366-4B13-90E1-6D56137314C4}" type="datetimeFigureOut">
              <a:rPr lang="es-HN" smtClean="0"/>
              <a:t>01/10/2013</a:t>
            </a:fld>
            <a:endParaRPr lang="es-HN"/>
          </a:p>
        </p:txBody>
      </p:sp>
      <p:sp>
        <p:nvSpPr>
          <p:cNvPr id="8" name="7 Marcador de pie de página"/>
          <p:cNvSpPr>
            <a:spLocks noGrp="1"/>
          </p:cNvSpPr>
          <p:nvPr>
            <p:ph type="ftr" sz="quarter" idx="11"/>
          </p:nvPr>
        </p:nvSpPr>
        <p:spPr/>
        <p:txBody>
          <a:bodyPr/>
          <a:lstStyle/>
          <a:p>
            <a:endParaRPr lang="es-HN"/>
          </a:p>
        </p:txBody>
      </p:sp>
      <p:sp>
        <p:nvSpPr>
          <p:cNvPr id="9" name="8 Marcador de número de diapositiva"/>
          <p:cNvSpPr>
            <a:spLocks noGrp="1"/>
          </p:cNvSpPr>
          <p:nvPr>
            <p:ph type="sldNum" sz="quarter" idx="12"/>
          </p:nvPr>
        </p:nvSpPr>
        <p:spPr/>
        <p:txBody>
          <a:bodyPr/>
          <a:lstStyle/>
          <a:p>
            <a:fld id="{CA40068D-1FF1-4DFB-AD35-A1766681CF1E}" type="slidenum">
              <a:rPr lang="es-HN" smtClean="0"/>
              <a:t>‹Nº›</a:t>
            </a:fld>
            <a:endParaRPr lang="es-HN"/>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9E47A2A3-2366-4B13-90E1-6D56137314C4}" type="datetimeFigureOut">
              <a:rPr lang="es-HN" smtClean="0"/>
              <a:t>01/10/2013</a:t>
            </a:fld>
            <a:endParaRPr lang="es-HN"/>
          </a:p>
        </p:txBody>
      </p:sp>
      <p:sp>
        <p:nvSpPr>
          <p:cNvPr id="7" name="6 Marcador de número de diapositiva"/>
          <p:cNvSpPr>
            <a:spLocks noGrp="1"/>
          </p:cNvSpPr>
          <p:nvPr>
            <p:ph type="sldNum" sz="quarter" idx="11"/>
          </p:nvPr>
        </p:nvSpPr>
        <p:spPr/>
        <p:txBody>
          <a:bodyPr rtlCol="0"/>
          <a:lstStyle/>
          <a:p>
            <a:fld id="{CA40068D-1FF1-4DFB-AD35-A1766681CF1E}" type="slidenum">
              <a:rPr lang="es-HN" smtClean="0"/>
              <a:t>‹Nº›</a:t>
            </a:fld>
            <a:endParaRPr lang="es-HN"/>
          </a:p>
        </p:txBody>
      </p:sp>
      <p:sp>
        <p:nvSpPr>
          <p:cNvPr id="8" name="7 Marcador de pie de página"/>
          <p:cNvSpPr>
            <a:spLocks noGrp="1"/>
          </p:cNvSpPr>
          <p:nvPr>
            <p:ph type="ftr" sz="quarter" idx="12"/>
          </p:nvPr>
        </p:nvSpPr>
        <p:spPr/>
        <p:txBody>
          <a:bodyPr rtlCol="0"/>
          <a:lstStyle/>
          <a:p>
            <a:endParaRPr lang="es-HN"/>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E47A2A3-2366-4B13-90E1-6D56137314C4}" type="datetimeFigureOut">
              <a:rPr lang="es-HN" smtClean="0"/>
              <a:t>01/10/2013</a:t>
            </a:fld>
            <a:endParaRPr lang="es-HN"/>
          </a:p>
        </p:txBody>
      </p:sp>
      <p:sp>
        <p:nvSpPr>
          <p:cNvPr id="3" name="2 Marcador de pie de página"/>
          <p:cNvSpPr>
            <a:spLocks noGrp="1"/>
          </p:cNvSpPr>
          <p:nvPr>
            <p:ph type="ftr" sz="quarter" idx="11"/>
          </p:nvPr>
        </p:nvSpPr>
        <p:spPr/>
        <p:txBody>
          <a:bodyPr/>
          <a:lstStyle/>
          <a:p>
            <a:endParaRPr lang="es-HN"/>
          </a:p>
        </p:txBody>
      </p:sp>
      <p:sp>
        <p:nvSpPr>
          <p:cNvPr id="4" name="3 Marcador de número de diapositiva"/>
          <p:cNvSpPr>
            <a:spLocks noGrp="1"/>
          </p:cNvSpPr>
          <p:nvPr>
            <p:ph type="sldNum" sz="quarter" idx="12"/>
          </p:nvPr>
        </p:nvSpPr>
        <p:spPr/>
        <p:txBody>
          <a:bodyPr/>
          <a:lstStyle/>
          <a:p>
            <a:fld id="{CA40068D-1FF1-4DFB-AD35-A1766681CF1E}" type="slidenum">
              <a:rPr lang="es-HN" smtClean="0"/>
              <a:t>‹Nº›</a:t>
            </a:fld>
            <a:endParaRPr lang="es-HN"/>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9E47A2A3-2366-4B13-90E1-6D56137314C4}" type="datetimeFigureOut">
              <a:rPr lang="es-HN" smtClean="0"/>
              <a:t>01/10/2013</a:t>
            </a:fld>
            <a:endParaRPr lang="es-HN"/>
          </a:p>
        </p:txBody>
      </p:sp>
      <p:sp>
        <p:nvSpPr>
          <p:cNvPr id="22" name="21 Marcador de número de diapositiva"/>
          <p:cNvSpPr>
            <a:spLocks noGrp="1"/>
          </p:cNvSpPr>
          <p:nvPr>
            <p:ph type="sldNum" sz="quarter" idx="15"/>
          </p:nvPr>
        </p:nvSpPr>
        <p:spPr/>
        <p:txBody>
          <a:bodyPr rtlCol="0"/>
          <a:lstStyle/>
          <a:p>
            <a:fld id="{CA40068D-1FF1-4DFB-AD35-A1766681CF1E}" type="slidenum">
              <a:rPr lang="es-HN" smtClean="0"/>
              <a:t>‹Nº›</a:t>
            </a:fld>
            <a:endParaRPr lang="es-HN"/>
          </a:p>
        </p:txBody>
      </p:sp>
      <p:sp>
        <p:nvSpPr>
          <p:cNvPr id="23" name="22 Marcador de pie de página"/>
          <p:cNvSpPr>
            <a:spLocks noGrp="1"/>
          </p:cNvSpPr>
          <p:nvPr>
            <p:ph type="ftr" sz="quarter" idx="16"/>
          </p:nvPr>
        </p:nvSpPr>
        <p:spPr/>
        <p:txBody>
          <a:bodyPr rtlCol="0"/>
          <a:lstStyle/>
          <a:p>
            <a:endParaRPr lang="es-HN"/>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9E47A2A3-2366-4B13-90E1-6D56137314C4}" type="datetimeFigureOut">
              <a:rPr lang="es-HN" smtClean="0"/>
              <a:t>01/10/2013</a:t>
            </a:fld>
            <a:endParaRPr lang="es-HN"/>
          </a:p>
        </p:txBody>
      </p:sp>
      <p:sp>
        <p:nvSpPr>
          <p:cNvPr id="18" name="17 Marcador de número de diapositiva"/>
          <p:cNvSpPr>
            <a:spLocks noGrp="1"/>
          </p:cNvSpPr>
          <p:nvPr>
            <p:ph type="sldNum" sz="quarter" idx="11"/>
          </p:nvPr>
        </p:nvSpPr>
        <p:spPr/>
        <p:txBody>
          <a:bodyPr rtlCol="0"/>
          <a:lstStyle/>
          <a:p>
            <a:fld id="{CA40068D-1FF1-4DFB-AD35-A1766681CF1E}" type="slidenum">
              <a:rPr lang="es-HN" smtClean="0"/>
              <a:t>‹Nº›</a:t>
            </a:fld>
            <a:endParaRPr lang="es-HN"/>
          </a:p>
        </p:txBody>
      </p:sp>
      <p:sp>
        <p:nvSpPr>
          <p:cNvPr id="21" name="20 Marcador de pie de página"/>
          <p:cNvSpPr>
            <a:spLocks noGrp="1"/>
          </p:cNvSpPr>
          <p:nvPr>
            <p:ph type="ftr" sz="quarter" idx="12"/>
          </p:nvPr>
        </p:nvSpPr>
        <p:spPr/>
        <p:txBody>
          <a:bodyPr rtlCol="0"/>
          <a:lstStyle/>
          <a:p>
            <a:endParaRPr lang="es-HN"/>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E47A2A3-2366-4B13-90E1-6D56137314C4}" type="datetimeFigureOut">
              <a:rPr lang="es-HN" smtClean="0"/>
              <a:t>01/10/2013</a:t>
            </a:fld>
            <a:endParaRPr lang="es-HN"/>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HN"/>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A40068D-1FF1-4DFB-AD35-A1766681CF1E}" type="slidenum">
              <a:rPr lang="es-HN" smtClean="0"/>
              <a:t>‹Nº›</a:t>
            </a:fld>
            <a:endParaRPr lang="es-HN"/>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1400">
        <p14:ripple/>
        <p:sndAc>
          <p:stSnd>
            <p:snd r:embed="rId13" name="chimes.wav"/>
          </p:stSnd>
        </p:sndAc>
      </p:transition>
    </mc:Choice>
    <mc:Fallback xmlns="">
      <p:transition spd="slow">
        <p:fade/>
        <p:sndAc>
          <p:stSnd>
            <p:snd r:embed="rId14" name="chimes.wav"/>
          </p:stSnd>
        </p:sndAc>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2.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http://www.franjapublicaciones.com/fp/ps_2012/ps_330/imagen_4.jpg"/>
          <p:cNvPicPr>
            <a:picLocks noChangeAspect="1" noChangeArrowheads="1"/>
          </p:cNvPicPr>
          <p:nvPr/>
        </p:nvPicPr>
        <p:blipFill>
          <a:blip r:embed="rId3" cstate="print"/>
          <a:srcRect/>
          <a:stretch>
            <a:fillRect/>
          </a:stretch>
        </p:blipFill>
        <p:spPr bwMode="auto">
          <a:xfrm>
            <a:off x="827584" y="0"/>
            <a:ext cx="5225436" cy="4248472"/>
          </a:xfrm>
          <a:prstGeom prst="ellipse">
            <a:avLst/>
          </a:prstGeom>
          <a:ln>
            <a:noFill/>
          </a:ln>
          <a:effectLst>
            <a:softEdge rad="112500"/>
          </a:effectLst>
        </p:spPr>
      </p:pic>
      <p:sp>
        <p:nvSpPr>
          <p:cNvPr id="2" name="1 Título"/>
          <p:cNvSpPr>
            <a:spLocks noGrp="1"/>
          </p:cNvSpPr>
          <p:nvPr>
            <p:ph type="ctrTitle"/>
          </p:nvPr>
        </p:nvSpPr>
        <p:spPr>
          <a:xfrm>
            <a:off x="2267744" y="3825044"/>
            <a:ext cx="6696744" cy="1944215"/>
          </a:xfrm>
        </p:spPr>
        <p:txBody>
          <a:bodyPr>
            <a:normAutofit/>
          </a:bodyPr>
          <a:lstStyle/>
          <a:p>
            <a:pPr algn="just"/>
            <a:r>
              <a:rPr lang="es-HN" sz="2600" dirty="0" smtClean="0">
                <a:latin typeface="Arial" pitchFamily="34" charset="0"/>
                <a:cs typeface="Arial" pitchFamily="34" charset="0"/>
              </a:rPr>
              <a:t>SEGURIDAD Y PREVISION SOCIAL EN HONDURAS Y SUS PERSPECTIVAS</a:t>
            </a:r>
            <a:endParaRPr lang="es-HN" sz="2600" dirty="0">
              <a:latin typeface="Arial" pitchFamily="34" charset="0"/>
              <a:cs typeface="Arial" pitchFamily="34" charset="0"/>
            </a:endParaRPr>
          </a:p>
        </p:txBody>
      </p:sp>
    </p:spTree>
    <p:extLst>
      <p:ext uri="{BB962C8B-B14F-4D97-AF65-F5344CB8AC3E}">
        <p14:creationId xmlns:p14="http://schemas.microsoft.com/office/powerpoint/2010/main" val="85538368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332656"/>
            <a:ext cx="7488832" cy="1440160"/>
          </a:xfrm>
        </p:spPr>
        <p:txBody>
          <a:bodyPr>
            <a:noAutofit/>
          </a:bodyPr>
          <a:lstStyle/>
          <a:p>
            <a:pPr algn="just"/>
            <a:r>
              <a:rPr lang="es-HN" sz="2400" b="1" dirty="0" smtClean="0">
                <a:latin typeface="Arial" pitchFamily="34" charset="0"/>
                <a:ea typeface="Tahoma" pitchFamily="34" charset="0"/>
                <a:cs typeface="Arial" pitchFamily="34" charset="0"/>
              </a:rPr>
              <a:t>Factores que inciden directamente en el incremento de la pobreza</a:t>
            </a:r>
            <a:br>
              <a:rPr lang="es-HN" sz="2400" b="1" dirty="0" smtClean="0">
                <a:latin typeface="Arial" pitchFamily="34" charset="0"/>
                <a:ea typeface="Tahoma" pitchFamily="34" charset="0"/>
                <a:cs typeface="Arial" pitchFamily="34" charset="0"/>
              </a:rPr>
            </a:br>
            <a:endParaRPr lang="es-HN" sz="2400" b="1" dirty="0">
              <a:latin typeface="Arial" pitchFamily="34" charset="0"/>
              <a:ea typeface="Tahoma" pitchFamily="34" charset="0"/>
              <a:cs typeface="Arial" pitchFamily="34" charset="0"/>
            </a:endParaRPr>
          </a:p>
        </p:txBody>
      </p:sp>
      <p:sp>
        <p:nvSpPr>
          <p:cNvPr id="3" name="2 Marcador de contenido"/>
          <p:cNvSpPr>
            <a:spLocks noGrp="1"/>
          </p:cNvSpPr>
          <p:nvPr>
            <p:ph sz="quarter" idx="1"/>
          </p:nvPr>
        </p:nvSpPr>
        <p:spPr>
          <a:xfrm>
            <a:off x="899592" y="1700808"/>
            <a:ext cx="7272808" cy="3510880"/>
          </a:xfrm>
        </p:spPr>
        <p:txBody>
          <a:bodyPr>
            <a:normAutofit/>
          </a:bodyPr>
          <a:lstStyle/>
          <a:p>
            <a:pPr algn="just">
              <a:lnSpc>
                <a:spcPct val="115000"/>
              </a:lnSpc>
              <a:spcAft>
                <a:spcPts val="1000"/>
              </a:spcAft>
              <a:buFont typeface="Wingdings" pitchFamily="2" charset="2"/>
              <a:buChar char="v"/>
            </a:pPr>
            <a:r>
              <a:rPr lang="es-HN" sz="2400" dirty="0">
                <a:latin typeface="Arial" pitchFamily="34" charset="0"/>
                <a:ea typeface="Times New Roman"/>
                <a:cs typeface="Arial" pitchFamily="34" charset="0"/>
              </a:rPr>
              <a:t>El alto crecimiento </a:t>
            </a:r>
            <a:r>
              <a:rPr lang="es-HN" sz="2400" dirty="0" smtClean="0">
                <a:latin typeface="Arial" pitchFamily="34" charset="0"/>
                <a:ea typeface="Times New Roman"/>
                <a:cs typeface="Arial" pitchFamily="34" charset="0"/>
              </a:rPr>
              <a:t>demográfico.</a:t>
            </a:r>
          </a:p>
          <a:p>
            <a:pPr algn="just">
              <a:lnSpc>
                <a:spcPct val="115000"/>
              </a:lnSpc>
              <a:spcAft>
                <a:spcPts val="1000"/>
              </a:spcAft>
              <a:buFont typeface="Wingdings" pitchFamily="2" charset="2"/>
              <a:buChar char="v"/>
            </a:pPr>
            <a:r>
              <a:rPr lang="es-HN" sz="2400" dirty="0" smtClean="0">
                <a:latin typeface="Arial" pitchFamily="34" charset="0"/>
                <a:ea typeface="Times New Roman"/>
                <a:cs typeface="Arial" pitchFamily="34" charset="0"/>
              </a:rPr>
              <a:t> Bajo </a:t>
            </a:r>
            <a:r>
              <a:rPr lang="es-HN" sz="2400" dirty="0">
                <a:latin typeface="Arial" pitchFamily="34" charset="0"/>
                <a:ea typeface="Times New Roman"/>
                <a:cs typeface="Arial" pitchFamily="34" charset="0"/>
              </a:rPr>
              <a:t>nivel de </a:t>
            </a:r>
            <a:r>
              <a:rPr lang="es-HN" sz="2400" dirty="0" smtClean="0">
                <a:latin typeface="Arial" pitchFamily="34" charset="0"/>
                <a:ea typeface="Times New Roman"/>
                <a:cs typeface="Arial" pitchFamily="34" charset="0"/>
              </a:rPr>
              <a:t>escolaridad</a:t>
            </a:r>
          </a:p>
          <a:p>
            <a:pPr algn="just">
              <a:lnSpc>
                <a:spcPct val="115000"/>
              </a:lnSpc>
              <a:spcAft>
                <a:spcPts val="1000"/>
              </a:spcAft>
              <a:buFont typeface="Wingdings" pitchFamily="2" charset="2"/>
              <a:buChar char="v"/>
            </a:pPr>
            <a:r>
              <a:rPr lang="es-HN" sz="2400" dirty="0" smtClean="0">
                <a:latin typeface="Arial" pitchFamily="34" charset="0"/>
                <a:ea typeface="Times New Roman"/>
                <a:cs typeface="Arial" pitchFamily="34" charset="0"/>
              </a:rPr>
              <a:t> Inequitativa </a:t>
            </a:r>
            <a:r>
              <a:rPr lang="es-HN" sz="2400" dirty="0">
                <a:latin typeface="Arial" pitchFamily="34" charset="0"/>
                <a:ea typeface="Times New Roman"/>
                <a:cs typeface="Arial" pitchFamily="34" charset="0"/>
              </a:rPr>
              <a:t>distribución de la </a:t>
            </a:r>
            <a:r>
              <a:rPr lang="es-HN" sz="2400" dirty="0" smtClean="0">
                <a:latin typeface="Arial" pitchFamily="34" charset="0"/>
                <a:ea typeface="Times New Roman"/>
                <a:cs typeface="Arial" pitchFamily="34" charset="0"/>
              </a:rPr>
              <a:t>riqueza.</a:t>
            </a:r>
          </a:p>
          <a:p>
            <a:pPr algn="just">
              <a:lnSpc>
                <a:spcPct val="115000"/>
              </a:lnSpc>
              <a:spcAft>
                <a:spcPts val="1000"/>
              </a:spcAft>
              <a:buFont typeface="Wingdings" pitchFamily="2" charset="2"/>
              <a:buChar char="v"/>
            </a:pPr>
            <a:r>
              <a:rPr lang="es-HN" sz="2400" dirty="0" smtClean="0">
                <a:latin typeface="Arial" pitchFamily="34" charset="0"/>
                <a:ea typeface="Times New Roman"/>
                <a:cs typeface="Arial" pitchFamily="34" charset="0"/>
              </a:rPr>
              <a:t> </a:t>
            </a:r>
            <a:r>
              <a:rPr lang="es-HN" sz="2400" dirty="0">
                <a:latin typeface="Arial" pitchFamily="34" charset="0"/>
                <a:ea typeface="Times New Roman"/>
                <a:cs typeface="Arial" pitchFamily="34" charset="0"/>
              </a:rPr>
              <a:t>F</a:t>
            </a:r>
            <a:r>
              <a:rPr lang="es-HN" sz="2400" dirty="0" smtClean="0">
                <a:latin typeface="Arial" pitchFamily="34" charset="0"/>
                <a:ea typeface="Times New Roman"/>
                <a:cs typeface="Arial" pitchFamily="34" charset="0"/>
              </a:rPr>
              <a:t>alta </a:t>
            </a:r>
            <a:r>
              <a:rPr lang="es-HN" sz="2400" dirty="0">
                <a:latin typeface="Arial" pitchFamily="34" charset="0"/>
                <a:ea typeface="Times New Roman"/>
                <a:cs typeface="Arial" pitchFamily="34" charset="0"/>
              </a:rPr>
              <a:t>de oportunidades de empleo, salud, educación, vivienda y </a:t>
            </a:r>
            <a:r>
              <a:rPr lang="es-HN" sz="2400" dirty="0" smtClean="0">
                <a:latin typeface="Arial" pitchFamily="34" charset="0"/>
                <a:ea typeface="Times New Roman"/>
                <a:cs typeface="Arial" pitchFamily="34" charset="0"/>
              </a:rPr>
              <a:t>otros.</a:t>
            </a:r>
          </a:p>
          <a:p>
            <a:pPr marL="0" indent="0" algn="just">
              <a:lnSpc>
                <a:spcPct val="115000"/>
              </a:lnSpc>
              <a:spcAft>
                <a:spcPts val="1000"/>
              </a:spcAft>
              <a:buNone/>
            </a:pPr>
            <a:endParaRPr lang="es-HN" sz="2400" dirty="0">
              <a:latin typeface="Arial" pitchFamily="34" charset="0"/>
              <a:cs typeface="Arial" pitchFamily="34" charset="0"/>
            </a:endParaRPr>
          </a:p>
        </p:txBody>
      </p:sp>
    </p:spTree>
    <p:extLst>
      <p:ext uri="{BB962C8B-B14F-4D97-AF65-F5344CB8AC3E}">
        <p14:creationId xmlns:p14="http://schemas.microsoft.com/office/powerpoint/2010/main" val="389616320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16632"/>
            <a:ext cx="6840760" cy="856456"/>
          </a:xfrm>
        </p:spPr>
        <p:txBody>
          <a:bodyPr/>
          <a:lstStyle/>
          <a:p>
            <a:r>
              <a:rPr lang="es-HN" b="1" dirty="0" smtClean="0"/>
              <a:t>Sistema de salud </a:t>
            </a:r>
            <a:endParaRPr lang="es-HN" b="1" dirty="0"/>
          </a:p>
        </p:txBody>
      </p:sp>
      <p:sp>
        <p:nvSpPr>
          <p:cNvPr id="3" name="2 Marcador de contenido"/>
          <p:cNvSpPr>
            <a:spLocks noGrp="1"/>
          </p:cNvSpPr>
          <p:nvPr>
            <p:ph sz="quarter" idx="1"/>
          </p:nvPr>
        </p:nvSpPr>
        <p:spPr>
          <a:xfrm>
            <a:off x="323528" y="1124744"/>
            <a:ext cx="8208912" cy="4248472"/>
          </a:xfrm>
        </p:spPr>
        <p:txBody>
          <a:bodyPr>
            <a:normAutofit lnSpcReduction="10000"/>
          </a:bodyPr>
          <a:lstStyle/>
          <a:p>
            <a:pPr algn="just">
              <a:lnSpc>
                <a:spcPct val="115000"/>
              </a:lnSpc>
              <a:spcAft>
                <a:spcPts val="1000"/>
              </a:spcAft>
            </a:pPr>
            <a:r>
              <a:rPr lang="es-HN" sz="2000" dirty="0" smtClean="0">
                <a:latin typeface="Tahoma"/>
                <a:ea typeface="Times New Roman"/>
                <a:cs typeface="Times New Roman"/>
              </a:rPr>
              <a:t> </a:t>
            </a:r>
            <a:r>
              <a:rPr lang="es-HN" sz="2400" dirty="0" smtClean="0">
                <a:latin typeface="Tahoma"/>
                <a:ea typeface="Times New Roman"/>
                <a:cs typeface="Times New Roman"/>
              </a:rPr>
              <a:t>La </a:t>
            </a:r>
            <a:r>
              <a:rPr lang="es-HN" sz="2400" dirty="0">
                <a:latin typeface="Tahoma"/>
                <a:ea typeface="Times New Roman"/>
                <a:cs typeface="Times New Roman"/>
              </a:rPr>
              <a:t>secretaria de salud tiene un presupuesto de 10,657 millones con un déficit de 600 millones.  A raíz del déficit presupuestario que presenta, las autoridades de la Secretaría de Salud han identificado recursos financieros destinados a gastos capitalizables, servicios personales, así como a gastos corrientes, poniéndolos a disposición para que sean transferidos y así autofinanciar parte del déficit, para evitar que esta situación impida la prestación de los servicios de salud que la población demanda en el corto plazo.</a:t>
            </a:r>
            <a:endParaRPr lang="es-HN" sz="2400" dirty="0">
              <a:effectLst/>
              <a:latin typeface="Calibri"/>
              <a:ea typeface="Calibri"/>
              <a:cs typeface="Times New Roman"/>
            </a:endParaRPr>
          </a:p>
        </p:txBody>
      </p:sp>
    </p:spTree>
    <p:extLst>
      <p:ext uri="{BB962C8B-B14F-4D97-AF65-F5344CB8AC3E}">
        <p14:creationId xmlns:p14="http://schemas.microsoft.com/office/powerpoint/2010/main" val="391941804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052736"/>
            <a:ext cx="7272808" cy="1072480"/>
          </a:xfrm>
        </p:spPr>
        <p:txBody>
          <a:bodyPr>
            <a:noAutofit/>
          </a:bodyPr>
          <a:lstStyle/>
          <a:p>
            <a:r>
              <a:rPr lang="es-HN" sz="3600" b="1" dirty="0" smtClean="0"/>
              <a:t/>
            </a:r>
            <a:br>
              <a:rPr lang="es-HN" sz="3600" b="1" dirty="0" smtClean="0"/>
            </a:br>
            <a:r>
              <a:rPr lang="es-HN" sz="3600" b="1" dirty="0"/>
              <a:t/>
            </a:r>
            <a:br>
              <a:rPr lang="es-HN" sz="3600" b="1" dirty="0"/>
            </a:br>
            <a:r>
              <a:rPr lang="es-HN" sz="3600" b="1" dirty="0" smtClean="0"/>
              <a:t/>
            </a:r>
            <a:br>
              <a:rPr lang="es-HN" sz="3600" b="1" dirty="0" smtClean="0"/>
            </a:br>
            <a:r>
              <a:rPr lang="es-HN" sz="3600" b="1" dirty="0"/>
              <a:t/>
            </a:r>
            <a:br>
              <a:rPr lang="es-HN" sz="3600" b="1" dirty="0"/>
            </a:br>
            <a:r>
              <a:rPr lang="es-HN" sz="3600" b="1" dirty="0" smtClean="0"/>
              <a:t/>
            </a:r>
            <a:br>
              <a:rPr lang="es-HN" sz="3600" b="1" dirty="0" smtClean="0"/>
            </a:br>
            <a:r>
              <a:rPr lang="es-HN" sz="3600" b="1" dirty="0" smtClean="0"/>
              <a:t>Definición de cobertura universal</a:t>
            </a:r>
            <a:br>
              <a:rPr lang="es-HN" sz="3600" b="1" dirty="0" smtClean="0"/>
            </a:br>
            <a:endParaRPr lang="es-HN" sz="3600" b="1" dirty="0"/>
          </a:p>
        </p:txBody>
      </p:sp>
      <p:sp>
        <p:nvSpPr>
          <p:cNvPr id="3" name="2 Marcador de contenido"/>
          <p:cNvSpPr>
            <a:spLocks noGrp="1"/>
          </p:cNvSpPr>
          <p:nvPr>
            <p:ph sz="quarter" idx="1"/>
          </p:nvPr>
        </p:nvSpPr>
        <p:spPr>
          <a:xfrm>
            <a:off x="683568" y="2060848"/>
            <a:ext cx="7560840" cy="3600400"/>
          </a:xfrm>
        </p:spPr>
        <p:txBody>
          <a:bodyPr>
            <a:noAutofit/>
          </a:bodyPr>
          <a:lstStyle/>
          <a:p>
            <a:pPr lvl="0" algn="just">
              <a:lnSpc>
                <a:spcPct val="115000"/>
              </a:lnSpc>
            </a:pPr>
            <a:r>
              <a:rPr lang="es-HN" sz="2800" dirty="0" smtClean="0">
                <a:solidFill>
                  <a:srgbClr val="1A181C"/>
                </a:solidFill>
                <a:latin typeface="Tahoma"/>
                <a:ea typeface="Calibri"/>
                <a:cs typeface="Times New Roman"/>
              </a:rPr>
              <a:t> </a:t>
            </a:r>
            <a:r>
              <a:rPr lang="es-HN" sz="2800" dirty="0" smtClean="0">
                <a:solidFill>
                  <a:srgbClr val="1A181C"/>
                </a:solidFill>
                <a:latin typeface="Arial" pitchFamily="34" charset="0"/>
                <a:ea typeface="Calibri"/>
                <a:cs typeface="Arial" pitchFamily="34" charset="0"/>
              </a:rPr>
              <a:t>Garantía de que </a:t>
            </a:r>
            <a:r>
              <a:rPr lang="es-HN" sz="2800" dirty="0">
                <a:solidFill>
                  <a:srgbClr val="1A181C"/>
                </a:solidFill>
                <a:latin typeface="Arial" pitchFamily="34" charset="0"/>
                <a:ea typeface="Calibri"/>
                <a:cs typeface="Arial" pitchFamily="34" charset="0"/>
              </a:rPr>
              <a:t>todas las personas tengan acceso</a:t>
            </a:r>
            <a:r>
              <a:rPr lang="es-HN" sz="2800" dirty="0">
                <a:solidFill>
                  <a:srgbClr val="1A181C"/>
                </a:solidFill>
                <a:latin typeface="Arial" pitchFamily="34" charset="0"/>
                <a:ea typeface="HelveticaNeueLTStd-Lt"/>
                <a:cs typeface="Arial" pitchFamily="34" charset="0"/>
              </a:rPr>
              <a:t> </a:t>
            </a:r>
            <a:r>
              <a:rPr lang="es-HN" sz="2800" dirty="0">
                <a:solidFill>
                  <a:srgbClr val="1A181C"/>
                </a:solidFill>
                <a:latin typeface="Arial" pitchFamily="34" charset="0"/>
                <a:ea typeface="Calibri"/>
                <a:cs typeface="Arial" pitchFamily="34" charset="0"/>
              </a:rPr>
              <a:t>a los servicios de salud que necesiten (de prevención, promoción, tratamiento o rehabilitación)</a:t>
            </a:r>
            <a:r>
              <a:rPr lang="es-HN" sz="2800" dirty="0">
                <a:solidFill>
                  <a:srgbClr val="1A181C"/>
                </a:solidFill>
                <a:latin typeface="Arial" pitchFamily="34" charset="0"/>
                <a:ea typeface="HelveticaNeueLTStd-Lt"/>
                <a:cs typeface="Arial" pitchFamily="34" charset="0"/>
              </a:rPr>
              <a:t>, </a:t>
            </a:r>
            <a:r>
              <a:rPr lang="es-HN" sz="2800" dirty="0">
                <a:solidFill>
                  <a:srgbClr val="1A181C"/>
                </a:solidFill>
                <a:latin typeface="Arial" pitchFamily="34" charset="0"/>
                <a:ea typeface="Calibri"/>
                <a:cs typeface="Arial" pitchFamily="34" charset="0"/>
              </a:rPr>
              <a:t>sin enfrentarse a la ruina económica porque deban</a:t>
            </a:r>
            <a:r>
              <a:rPr lang="es-HN" sz="2800" dirty="0">
                <a:solidFill>
                  <a:srgbClr val="1A181C"/>
                </a:solidFill>
                <a:latin typeface="Arial" pitchFamily="34" charset="0"/>
                <a:ea typeface="HelveticaNeueLTStd-Lt"/>
                <a:cs typeface="Arial" pitchFamily="34" charset="0"/>
              </a:rPr>
              <a:t> </a:t>
            </a:r>
            <a:r>
              <a:rPr lang="es-HN" sz="2800" dirty="0">
                <a:solidFill>
                  <a:srgbClr val="1A181C"/>
                </a:solidFill>
                <a:latin typeface="Arial" pitchFamily="34" charset="0"/>
                <a:ea typeface="Calibri"/>
                <a:cs typeface="Arial" pitchFamily="34" charset="0"/>
              </a:rPr>
              <a:t>pagar por ellos</a:t>
            </a:r>
            <a:r>
              <a:rPr lang="es-HN" sz="2800" dirty="0">
                <a:solidFill>
                  <a:srgbClr val="1A181C"/>
                </a:solidFill>
                <a:latin typeface="Tahoma"/>
                <a:ea typeface="Calibri"/>
                <a:cs typeface="Times New Roman"/>
              </a:rPr>
              <a:t>.</a:t>
            </a:r>
            <a:endParaRPr lang="es-HN" sz="2800" dirty="0">
              <a:solidFill>
                <a:prstClr val="black"/>
              </a:solidFill>
              <a:latin typeface="Calibri"/>
              <a:ea typeface="Calibri"/>
              <a:cs typeface="Times New Roman"/>
            </a:endParaRPr>
          </a:p>
          <a:p>
            <a:pPr indent="0" algn="just">
              <a:buNone/>
            </a:pPr>
            <a:endParaRPr lang="es-HN" sz="2800" dirty="0"/>
          </a:p>
        </p:txBody>
      </p:sp>
    </p:spTree>
    <p:extLst>
      <p:ext uri="{BB962C8B-B14F-4D97-AF65-F5344CB8AC3E}">
        <p14:creationId xmlns:p14="http://schemas.microsoft.com/office/powerpoint/2010/main" val="131427549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76672"/>
            <a:ext cx="7520940" cy="720080"/>
          </a:xfrm>
        </p:spPr>
        <p:txBody>
          <a:bodyPr>
            <a:normAutofit/>
          </a:bodyPr>
          <a:lstStyle/>
          <a:p>
            <a:r>
              <a:rPr lang="es-HN" sz="3600" b="1" dirty="0" smtClean="0">
                <a:latin typeface="Arial" pitchFamily="34" charset="0"/>
                <a:cs typeface="Arial" pitchFamily="34" charset="0"/>
              </a:rPr>
              <a:t>Medidas a implementar</a:t>
            </a:r>
            <a:endParaRPr lang="es-HN" sz="3600" b="1" dirty="0">
              <a:latin typeface="Arial" pitchFamily="34" charset="0"/>
              <a:cs typeface="Arial" pitchFamily="34" charset="0"/>
            </a:endParaRPr>
          </a:p>
        </p:txBody>
      </p:sp>
      <p:sp>
        <p:nvSpPr>
          <p:cNvPr id="3" name="2 Marcador de contenido"/>
          <p:cNvSpPr>
            <a:spLocks noGrp="1"/>
          </p:cNvSpPr>
          <p:nvPr>
            <p:ph sz="quarter" idx="1"/>
          </p:nvPr>
        </p:nvSpPr>
        <p:spPr>
          <a:xfrm>
            <a:off x="683568" y="1916832"/>
            <a:ext cx="7632848" cy="3528392"/>
          </a:xfrm>
        </p:spPr>
        <p:txBody>
          <a:bodyPr>
            <a:noAutofit/>
          </a:bodyPr>
          <a:lstStyle/>
          <a:p>
            <a:pPr marL="342900" lvl="0" indent="-342900" algn="just">
              <a:spcAft>
                <a:spcPts val="0"/>
              </a:spcAft>
              <a:buFont typeface="Wingdings"/>
              <a:buChar char=""/>
            </a:pPr>
            <a:r>
              <a:rPr lang="es-HN" sz="2400" dirty="0">
                <a:solidFill>
                  <a:srgbClr val="1A181C"/>
                </a:solidFill>
                <a:latin typeface="Arial" pitchFamily="34" charset="0"/>
                <a:ea typeface="HelveticaNeueLTStd-Lt"/>
                <a:cs typeface="Arial" pitchFamily="34" charset="0"/>
              </a:rPr>
              <a:t>Obtener más fondos para la salud a escala nacional.</a:t>
            </a:r>
            <a:endParaRPr lang="es-HN" sz="2400" dirty="0">
              <a:latin typeface="Arial" pitchFamily="34" charset="0"/>
              <a:ea typeface="Times New Roman"/>
              <a:cs typeface="Arial" pitchFamily="34" charset="0"/>
            </a:endParaRPr>
          </a:p>
          <a:p>
            <a:pPr marL="342900" lvl="0" indent="-342900" algn="just">
              <a:spcAft>
                <a:spcPts val="0"/>
              </a:spcAft>
              <a:buFont typeface="Wingdings"/>
              <a:buChar char=""/>
            </a:pPr>
            <a:r>
              <a:rPr lang="es-HN" sz="2400" dirty="0">
                <a:solidFill>
                  <a:srgbClr val="1A181C"/>
                </a:solidFill>
                <a:latin typeface="Arial" pitchFamily="34" charset="0"/>
                <a:ea typeface="HelveticaNeueLTStd-Lt"/>
                <a:cs typeface="Arial" pitchFamily="34" charset="0"/>
              </a:rPr>
              <a:t>Reducir los obstáculos económicos al acceso a los servicios mediante la ampliación de las formas de </a:t>
            </a:r>
            <a:r>
              <a:rPr lang="es-HN" sz="2400" dirty="0">
                <a:solidFill>
                  <a:srgbClr val="1A181C"/>
                </a:solidFill>
                <a:latin typeface="Arial" pitchFamily="34" charset="0"/>
                <a:ea typeface="Times New Roman"/>
                <a:cs typeface="Arial" pitchFamily="34" charset="0"/>
              </a:rPr>
              <a:t>Financiación sostenible de la salud, cobertura universal y seguro social de enfermedad</a:t>
            </a:r>
            <a:r>
              <a:rPr lang="es-HN" sz="2400" dirty="0">
                <a:solidFill>
                  <a:srgbClr val="1A181C"/>
                </a:solidFill>
                <a:latin typeface="Arial" pitchFamily="34" charset="0"/>
                <a:ea typeface="HelveticaNeueLTStd-Lt"/>
                <a:cs typeface="Arial" pitchFamily="34" charset="0"/>
              </a:rPr>
              <a:t>. </a:t>
            </a:r>
            <a:endParaRPr lang="es-HN" sz="2400" dirty="0">
              <a:latin typeface="Arial" pitchFamily="34" charset="0"/>
              <a:ea typeface="Times New Roman"/>
              <a:cs typeface="Arial" pitchFamily="34" charset="0"/>
            </a:endParaRPr>
          </a:p>
          <a:p>
            <a:pPr marL="342900" lvl="0" indent="-342900" algn="just">
              <a:spcAft>
                <a:spcPts val="0"/>
              </a:spcAft>
              <a:buFont typeface="Wingdings"/>
              <a:buChar char=""/>
            </a:pPr>
            <a:r>
              <a:rPr lang="es-HN" sz="2400" dirty="0">
                <a:solidFill>
                  <a:srgbClr val="1A181C"/>
                </a:solidFill>
                <a:latin typeface="Arial" pitchFamily="34" charset="0"/>
                <a:ea typeface="HelveticaNeueLTStd-Lt"/>
                <a:cs typeface="Arial" pitchFamily="34" charset="0"/>
              </a:rPr>
              <a:t>Hacer un uso más eficiente y equitativo de los recursos.</a:t>
            </a:r>
            <a:endParaRPr lang="es-HN" sz="2400" dirty="0">
              <a:latin typeface="Arial" pitchFamily="34" charset="0"/>
              <a:ea typeface="Times New Roman"/>
              <a:cs typeface="Arial" pitchFamily="34" charset="0"/>
            </a:endParaRPr>
          </a:p>
          <a:p>
            <a:pPr marL="347345" indent="-347345" algn="just">
              <a:spcBef>
                <a:spcPts val="430"/>
              </a:spcBef>
              <a:spcAft>
                <a:spcPts val="0"/>
              </a:spcAft>
            </a:pPr>
            <a:endParaRPr lang="es-HN" sz="2400" dirty="0">
              <a:latin typeface="Arial" pitchFamily="34" charset="0"/>
              <a:ea typeface="Times New Roman"/>
              <a:cs typeface="Arial" pitchFamily="34" charset="0"/>
            </a:endParaRPr>
          </a:p>
          <a:p>
            <a:endParaRPr lang="es-HN" sz="2400" dirty="0"/>
          </a:p>
        </p:txBody>
      </p:sp>
    </p:spTree>
    <p:extLst>
      <p:ext uri="{BB962C8B-B14F-4D97-AF65-F5344CB8AC3E}">
        <p14:creationId xmlns:p14="http://schemas.microsoft.com/office/powerpoint/2010/main" val="53733986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2656"/>
            <a:ext cx="8568952" cy="1656184"/>
          </a:xfrm>
        </p:spPr>
        <p:txBody>
          <a:bodyPr>
            <a:normAutofit/>
          </a:bodyPr>
          <a:lstStyle/>
          <a:p>
            <a:r>
              <a:rPr lang="es-HN" sz="2800" b="1" dirty="0" smtClean="0">
                <a:latin typeface="Arial" pitchFamily="34" charset="0"/>
                <a:ea typeface="Tahoma" pitchFamily="34" charset="0"/>
                <a:cs typeface="Arial" pitchFamily="34" charset="0"/>
              </a:rPr>
              <a:t>Antecedentes en materia de PREVISION SOCIAL </a:t>
            </a:r>
            <a:endParaRPr lang="es-HN" sz="2800" b="1" dirty="0">
              <a:latin typeface="Arial" pitchFamily="34" charset="0"/>
              <a:ea typeface="Tahoma" pitchFamily="34" charset="0"/>
              <a:cs typeface="Arial" pitchFamily="34" charset="0"/>
            </a:endParaRPr>
          </a:p>
        </p:txBody>
      </p:sp>
      <p:pic>
        <p:nvPicPr>
          <p:cNvPr id="2050" name="Picture 2" descr="C:\Users\karen\Desktop\ihss.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1619250" y="2432050"/>
            <a:ext cx="51435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03807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332656"/>
            <a:ext cx="7992888" cy="5400600"/>
          </a:xfrm>
        </p:spPr>
        <p:txBody>
          <a:bodyPr>
            <a:normAutofit fontScale="92500"/>
          </a:bodyPr>
          <a:lstStyle/>
          <a:p>
            <a:pPr lvl="0" algn="just">
              <a:lnSpc>
                <a:spcPct val="115000"/>
              </a:lnSpc>
              <a:spcAft>
                <a:spcPts val="1000"/>
              </a:spcAft>
            </a:pPr>
            <a:endParaRPr lang="es-HN" sz="1900" dirty="0" smtClean="0">
              <a:solidFill>
                <a:prstClr val="black"/>
              </a:solidFill>
              <a:latin typeface="Tahoma"/>
              <a:ea typeface="Calibri"/>
              <a:cs typeface="Times New Roman"/>
            </a:endParaRPr>
          </a:p>
          <a:p>
            <a:pPr lvl="0" algn="just">
              <a:lnSpc>
                <a:spcPct val="115000"/>
              </a:lnSpc>
              <a:spcAft>
                <a:spcPts val="1000"/>
              </a:spcAft>
            </a:pPr>
            <a:r>
              <a:rPr lang="es-HN" sz="2600" dirty="0" smtClean="0">
                <a:solidFill>
                  <a:prstClr val="black"/>
                </a:solidFill>
                <a:latin typeface="Arial" pitchFamily="34" charset="0"/>
                <a:ea typeface="Calibri"/>
                <a:cs typeface="Arial" pitchFamily="34" charset="0"/>
              </a:rPr>
              <a:t>En </a:t>
            </a:r>
            <a:r>
              <a:rPr lang="es-HN" sz="2600" dirty="0">
                <a:solidFill>
                  <a:prstClr val="black"/>
                </a:solidFill>
                <a:latin typeface="Arial" pitchFamily="34" charset="0"/>
                <a:ea typeface="Calibri"/>
                <a:cs typeface="Arial" pitchFamily="34" charset="0"/>
              </a:rPr>
              <a:t>1972 surgen </a:t>
            </a:r>
            <a:r>
              <a:rPr lang="es-HN" sz="2600" dirty="0" smtClean="0">
                <a:solidFill>
                  <a:prstClr val="black"/>
                </a:solidFill>
                <a:latin typeface="Arial" pitchFamily="34" charset="0"/>
                <a:ea typeface="Calibri"/>
                <a:cs typeface="Arial" pitchFamily="34" charset="0"/>
              </a:rPr>
              <a:t>las instituciones </a:t>
            </a:r>
            <a:r>
              <a:rPr lang="es-HN" sz="2600" dirty="0">
                <a:solidFill>
                  <a:prstClr val="black"/>
                </a:solidFill>
                <a:latin typeface="Arial" pitchFamily="34" charset="0"/>
                <a:ea typeface="Calibri"/>
                <a:cs typeface="Arial" pitchFamily="34" charset="0"/>
              </a:rPr>
              <a:t>de previsión social, tales como: </a:t>
            </a:r>
            <a:r>
              <a:rPr lang="es-CR" sz="2600" dirty="0">
                <a:solidFill>
                  <a:srgbClr val="000000"/>
                </a:solidFill>
                <a:latin typeface="Arial" pitchFamily="34" charset="0"/>
                <a:cs typeface="Arial" pitchFamily="34" charset="0"/>
              </a:rPr>
              <a:t>INJUPEM, IMPREMA, IPP, IPM, INPREUNAH con una gran brecha en la tasa de cotización, dejando al IVM del IHSS, </a:t>
            </a:r>
            <a:r>
              <a:rPr lang="es-CR" sz="2600" u="sng" dirty="0">
                <a:solidFill>
                  <a:srgbClr val="000000"/>
                </a:solidFill>
                <a:latin typeface="Arial" pitchFamily="34" charset="0"/>
                <a:cs typeface="Arial" pitchFamily="34" charset="0"/>
              </a:rPr>
              <a:t>con un diferencial de 15 puntos en el porcentaje de cotización</a:t>
            </a:r>
            <a:r>
              <a:rPr lang="es-CR" sz="2600" u="sng" dirty="0" smtClean="0">
                <a:solidFill>
                  <a:srgbClr val="000000"/>
                </a:solidFill>
                <a:latin typeface="Arial" pitchFamily="34" charset="0"/>
                <a:cs typeface="Arial" pitchFamily="34" charset="0"/>
              </a:rPr>
              <a:t>.</a:t>
            </a:r>
          </a:p>
          <a:p>
            <a:pPr algn="just">
              <a:lnSpc>
                <a:spcPct val="115000"/>
              </a:lnSpc>
              <a:spcAft>
                <a:spcPts val="1000"/>
              </a:spcAft>
            </a:pPr>
            <a:r>
              <a:rPr lang="es-HN" sz="2600" dirty="0">
                <a:latin typeface="Arial" pitchFamily="34" charset="0"/>
                <a:ea typeface="Calibri"/>
                <a:cs typeface="Arial" pitchFamily="34" charset="0"/>
              </a:rPr>
              <a:t>Resultado de procesos de negociación colectiva</a:t>
            </a:r>
            <a:r>
              <a:rPr lang="es-HN" sz="2600" dirty="0" smtClean="0">
                <a:latin typeface="Arial" pitchFamily="34" charset="0"/>
                <a:ea typeface="Calibri"/>
                <a:cs typeface="Arial" pitchFamily="34" charset="0"/>
              </a:rPr>
              <a:t>, surgen otras instituciones de previsión </a:t>
            </a:r>
            <a:r>
              <a:rPr lang="es-HN" sz="2600" dirty="0">
                <a:latin typeface="Arial" pitchFamily="34" charset="0"/>
                <a:ea typeface="Calibri"/>
                <a:cs typeface="Arial" pitchFamily="34" charset="0"/>
              </a:rPr>
              <a:t>a saber:</a:t>
            </a:r>
            <a:r>
              <a:rPr lang="es-ES" sz="2600" dirty="0">
                <a:solidFill>
                  <a:srgbClr val="000000"/>
                </a:solidFill>
                <a:latin typeface="Arial" pitchFamily="34" charset="0"/>
                <a:ea typeface="Times New Roman"/>
                <a:cs typeface="Arial" pitchFamily="34" charset="0"/>
              </a:rPr>
              <a:t> El PAS (Plan de Acción Social del Banco Central), Fondo de Jubilaciones y Pensiones del PANI, el Fondo de Jubilaciones y Pensiones de la ENEE, y otros.</a:t>
            </a:r>
            <a:endParaRPr lang="es-HN" sz="2600" dirty="0">
              <a:latin typeface="Arial" pitchFamily="34" charset="0"/>
              <a:ea typeface="Calibri"/>
              <a:cs typeface="Arial" pitchFamily="34" charset="0"/>
            </a:endParaRPr>
          </a:p>
          <a:p>
            <a:pPr lvl="0" algn="just">
              <a:lnSpc>
                <a:spcPct val="115000"/>
              </a:lnSpc>
              <a:spcAft>
                <a:spcPts val="1000"/>
              </a:spcAft>
            </a:pPr>
            <a:endParaRPr lang="es-HN" sz="2800" u="sng" dirty="0">
              <a:solidFill>
                <a:prstClr val="black"/>
              </a:solidFill>
              <a:latin typeface="Arial" pitchFamily="34" charset="0"/>
              <a:ea typeface="Calibri"/>
              <a:cs typeface="Arial" pitchFamily="34" charset="0"/>
            </a:endParaRPr>
          </a:p>
          <a:p>
            <a:endParaRPr lang="es-HN" dirty="0">
              <a:latin typeface="Arial" pitchFamily="34" charset="0"/>
              <a:cs typeface="Arial" pitchFamily="34" charset="0"/>
            </a:endParaRPr>
          </a:p>
        </p:txBody>
      </p:sp>
    </p:spTree>
    <p:extLst>
      <p:ext uri="{BB962C8B-B14F-4D97-AF65-F5344CB8AC3E}">
        <p14:creationId xmlns:p14="http://schemas.microsoft.com/office/powerpoint/2010/main" val="93447142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7416824" cy="864096"/>
          </a:xfrm>
        </p:spPr>
        <p:txBody>
          <a:bodyPr>
            <a:normAutofit/>
          </a:bodyPr>
          <a:lstStyle/>
          <a:p>
            <a:r>
              <a:rPr lang="es-HN" sz="2800" b="1" dirty="0" smtClean="0"/>
              <a:t>Fondos Gremiales ( Instituciones</a:t>
            </a:r>
            <a:r>
              <a:rPr lang="es-HN" sz="2800" dirty="0" smtClean="0"/>
              <a:t>)</a:t>
            </a:r>
            <a:endParaRPr lang="es-HN" sz="2800" dirty="0"/>
          </a:p>
        </p:txBody>
      </p:sp>
      <p:sp>
        <p:nvSpPr>
          <p:cNvPr id="3" name="2 Marcador de contenido"/>
          <p:cNvSpPr>
            <a:spLocks noGrp="1"/>
          </p:cNvSpPr>
          <p:nvPr>
            <p:ph sz="quarter" idx="1"/>
          </p:nvPr>
        </p:nvSpPr>
        <p:spPr>
          <a:xfrm>
            <a:off x="899592" y="1484784"/>
            <a:ext cx="7416824" cy="3960440"/>
          </a:xfrm>
        </p:spPr>
        <p:txBody>
          <a:bodyPr>
            <a:noAutofit/>
          </a:bodyPr>
          <a:lstStyle/>
          <a:p>
            <a:pPr lvl="0" algn="just">
              <a:lnSpc>
                <a:spcPct val="115000"/>
              </a:lnSpc>
              <a:spcAft>
                <a:spcPts val="1000"/>
              </a:spcAft>
            </a:pPr>
            <a:r>
              <a:rPr lang="es-ES" sz="2400" dirty="0" smtClean="0">
                <a:solidFill>
                  <a:srgbClr val="000000"/>
                </a:solidFill>
                <a:latin typeface="Tahoma"/>
                <a:ea typeface="Times New Roman"/>
                <a:cs typeface="Times New Roman"/>
              </a:rPr>
              <a:t>  </a:t>
            </a:r>
            <a:r>
              <a:rPr lang="es-ES" sz="2000" dirty="0" smtClean="0">
                <a:solidFill>
                  <a:srgbClr val="000000"/>
                </a:solidFill>
                <a:latin typeface="Tahoma"/>
                <a:ea typeface="Times New Roman"/>
                <a:cs typeface="Times New Roman"/>
              </a:rPr>
              <a:t>Fondo </a:t>
            </a:r>
            <a:r>
              <a:rPr lang="es-ES" sz="2000" dirty="0">
                <a:solidFill>
                  <a:srgbClr val="000000"/>
                </a:solidFill>
                <a:latin typeface="Tahoma"/>
                <a:ea typeface="Times New Roman"/>
                <a:cs typeface="Times New Roman"/>
              </a:rPr>
              <a:t>Leovigildo Pineda Cardona del COLPROSUMAH</a:t>
            </a:r>
            <a:r>
              <a:rPr lang="es-ES" sz="2000" dirty="0" smtClean="0">
                <a:solidFill>
                  <a:srgbClr val="000000"/>
                </a:solidFill>
                <a:latin typeface="Tahoma"/>
                <a:ea typeface="Times New Roman"/>
                <a:cs typeface="Times New Roman"/>
              </a:rPr>
              <a:t>,.</a:t>
            </a:r>
          </a:p>
          <a:p>
            <a:pPr lvl="0" algn="just">
              <a:lnSpc>
                <a:spcPct val="115000"/>
              </a:lnSpc>
              <a:spcAft>
                <a:spcPts val="1000"/>
              </a:spcAft>
            </a:pPr>
            <a:r>
              <a:rPr lang="es-ES" sz="2000" dirty="0" smtClean="0">
                <a:solidFill>
                  <a:srgbClr val="000000"/>
                </a:solidFill>
                <a:latin typeface="Tahoma"/>
                <a:ea typeface="Times New Roman"/>
                <a:cs typeface="Times New Roman"/>
              </a:rPr>
              <a:t>   El Colegio </a:t>
            </a:r>
            <a:r>
              <a:rPr lang="es-ES" sz="2000" dirty="0">
                <a:solidFill>
                  <a:srgbClr val="000000"/>
                </a:solidFill>
                <a:latin typeface="Tahoma"/>
                <a:ea typeface="Times New Roman"/>
                <a:cs typeface="Times New Roman"/>
              </a:rPr>
              <a:t>de </a:t>
            </a:r>
            <a:r>
              <a:rPr lang="es-ES" sz="2000" dirty="0" smtClean="0">
                <a:solidFill>
                  <a:srgbClr val="000000"/>
                </a:solidFill>
                <a:latin typeface="Tahoma"/>
                <a:ea typeface="Times New Roman"/>
                <a:cs typeface="Times New Roman"/>
              </a:rPr>
              <a:t>Abogados.</a:t>
            </a:r>
          </a:p>
          <a:p>
            <a:pPr lvl="0" algn="just">
              <a:lnSpc>
                <a:spcPct val="115000"/>
              </a:lnSpc>
              <a:spcAft>
                <a:spcPts val="1000"/>
              </a:spcAft>
            </a:pPr>
            <a:r>
              <a:rPr lang="es-ES" sz="2000" dirty="0" smtClean="0">
                <a:solidFill>
                  <a:srgbClr val="000000"/>
                </a:solidFill>
                <a:latin typeface="Tahoma"/>
                <a:ea typeface="Times New Roman"/>
                <a:cs typeface="Times New Roman"/>
              </a:rPr>
              <a:t>   El  Colegio Médico.</a:t>
            </a:r>
          </a:p>
          <a:p>
            <a:pPr lvl="0" algn="just">
              <a:lnSpc>
                <a:spcPct val="115000"/>
              </a:lnSpc>
              <a:spcAft>
                <a:spcPts val="1000"/>
              </a:spcAft>
            </a:pPr>
            <a:r>
              <a:rPr lang="es-ES" sz="2000" dirty="0">
                <a:solidFill>
                  <a:srgbClr val="000000"/>
                </a:solidFill>
                <a:latin typeface="Tahoma"/>
                <a:ea typeface="Times New Roman"/>
                <a:cs typeface="Times New Roman"/>
              </a:rPr>
              <a:t> </a:t>
            </a:r>
            <a:r>
              <a:rPr lang="es-ES" sz="2000" dirty="0" smtClean="0">
                <a:solidFill>
                  <a:srgbClr val="000000"/>
                </a:solidFill>
                <a:latin typeface="Tahoma"/>
                <a:ea typeface="Times New Roman"/>
                <a:cs typeface="Times New Roman"/>
              </a:rPr>
              <a:t>  </a:t>
            </a:r>
            <a:r>
              <a:rPr lang="es-ES" sz="2000" dirty="0">
                <a:solidFill>
                  <a:srgbClr val="000000"/>
                </a:solidFill>
                <a:latin typeface="Tahoma"/>
                <a:ea typeface="Times New Roman"/>
                <a:cs typeface="Times New Roman"/>
              </a:rPr>
              <a:t>El Colegio de </a:t>
            </a:r>
            <a:r>
              <a:rPr lang="es-ES" sz="2000" dirty="0" smtClean="0">
                <a:solidFill>
                  <a:srgbClr val="000000"/>
                </a:solidFill>
                <a:latin typeface="Tahoma"/>
                <a:ea typeface="Times New Roman"/>
                <a:cs typeface="Times New Roman"/>
              </a:rPr>
              <a:t>Peritos </a:t>
            </a:r>
            <a:r>
              <a:rPr lang="es-ES" sz="2000" dirty="0">
                <a:solidFill>
                  <a:srgbClr val="000000"/>
                </a:solidFill>
                <a:latin typeface="Tahoma"/>
                <a:ea typeface="Times New Roman"/>
                <a:cs typeface="Times New Roman"/>
              </a:rPr>
              <a:t>Mercantiles de </a:t>
            </a:r>
            <a:r>
              <a:rPr lang="es-ES" sz="2000" dirty="0" smtClean="0">
                <a:solidFill>
                  <a:srgbClr val="000000"/>
                </a:solidFill>
                <a:latin typeface="Tahoma"/>
                <a:ea typeface="Times New Roman"/>
                <a:cs typeface="Times New Roman"/>
              </a:rPr>
              <a:t>Honduras.</a:t>
            </a:r>
          </a:p>
          <a:p>
            <a:pPr lvl="0" algn="just">
              <a:lnSpc>
                <a:spcPct val="115000"/>
              </a:lnSpc>
              <a:spcAft>
                <a:spcPts val="1000"/>
              </a:spcAft>
            </a:pPr>
            <a:r>
              <a:rPr lang="es-ES" sz="2000" dirty="0" smtClean="0">
                <a:solidFill>
                  <a:srgbClr val="000000"/>
                </a:solidFill>
                <a:latin typeface="Tahoma"/>
                <a:ea typeface="Times New Roman"/>
                <a:cs typeface="Times New Roman"/>
              </a:rPr>
              <a:t>   COPRUMH </a:t>
            </a:r>
            <a:r>
              <a:rPr lang="es-ES" sz="2000" dirty="0">
                <a:solidFill>
                  <a:srgbClr val="000000"/>
                </a:solidFill>
                <a:latin typeface="Tahoma"/>
                <a:ea typeface="Times New Roman"/>
                <a:cs typeface="Times New Roman"/>
              </a:rPr>
              <a:t>y </a:t>
            </a:r>
            <a:r>
              <a:rPr lang="es-ES" sz="2000" dirty="0" smtClean="0">
                <a:solidFill>
                  <a:srgbClr val="000000"/>
                </a:solidFill>
                <a:latin typeface="Tahoma"/>
                <a:ea typeface="Times New Roman"/>
                <a:cs typeface="Times New Roman"/>
              </a:rPr>
              <a:t>COPEM.</a:t>
            </a:r>
          </a:p>
          <a:p>
            <a:pPr lvl="0" algn="just">
              <a:lnSpc>
                <a:spcPct val="115000"/>
              </a:lnSpc>
              <a:spcAft>
                <a:spcPts val="1000"/>
              </a:spcAft>
            </a:pPr>
            <a:r>
              <a:rPr lang="es-ES" sz="2000" dirty="0" smtClean="0">
                <a:solidFill>
                  <a:srgbClr val="000000"/>
                </a:solidFill>
                <a:latin typeface="Tahoma"/>
                <a:ea typeface="Times New Roman"/>
                <a:cs typeface="Times New Roman"/>
              </a:rPr>
              <a:t>   Fondo de </a:t>
            </a:r>
            <a:r>
              <a:rPr lang="es-ES" sz="2000" dirty="0">
                <a:solidFill>
                  <a:srgbClr val="000000"/>
                </a:solidFill>
                <a:latin typeface="Tahoma"/>
                <a:ea typeface="Times New Roman"/>
                <a:cs typeface="Times New Roman"/>
              </a:rPr>
              <a:t>Retiro de SITRATERCO</a:t>
            </a:r>
            <a:r>
              <a:rPr lang="es-ES" sz="2000" dirty="0" smtClean="0">
                <a:solidFill>
                  <a:srgbClr val="000000"/>
                </a:solidFill>
                <a:latin typeface="Tahoma"/>
                <a:ea typeface="Times New Roman"/>
                <a:cs typeface="Times New Roman"/>
              </a:rPr>
              <a:t>.</a:t>
            </a:r>
          </a:p>
          <a:p>
            <a:pPr lvl="0" algn="just">
              <a:lnSpc>
                <a:spcPct val="115000"/>
              </a:lnSpc>
              <a:spcAft>
                <a:spcPts val="1000"/>
              </a:spcAft>
            </a:pPr>
            <a:r>
              <a:rPr lang="es-ES" sz="2000" dirty="0" smtClean="0">
                <a:solidFill>
                  <a:srgbClr val="000000"/>
                </a:solidFill>
                <a:latin typeface="Tahoma"/>
                <a:ea typeface="Calibri"/>
                <a:cs typeface="Times New Roman"/>
              </a:rPr>
              <a:t>Fondo de retiro del SUTRASFCO.</a:t>
            </a:r>
            <a:endParaRPr lang="es-HN" sz="2000" dirty="0">
              <a:solidFill>
                <a:prstClr val="black"/>
              </a:solidFill>
              <a:latin typeface="Calibri"/>
              <a:ea typeface="Calibri"/>
              <a:cs typeface="Times New Roman"/>
            </a:endParaRPr>
          </a:p>
          <a:p>
            <a:endParaRPr lang="es-HN" sz="2400" dirty="0"/>
          </a:p>
        </p:txBody>
      </p:sp>
    </p:spTree>
    <p:extLst>
      <p:ext uri="{BB962C8B-B14F-4D97-AF65-F5344CB8AC3E}">
        <p14:creationId xmlns:p14="http://schemas.microsoft.com/office/powerpoint/2010/main" val="254364768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83568" y="620688"/>
            <a:ext cx="7704856" cy="5472608"/>
          </a:xfrm>
        </p:spPr>
        <p:txBody>
          <a:bodyPr>
            <a:noAutofit/>
          </a:bodyPr>
          <a:lstStyle/>
          <a:p>
            <a:pPr algn="just">
              <a:lnSpc>
                <a:spcPct val="115000"/>
              </a:lnSpc>
              <a:spcAft>
                <a:spcPts val="1000"/>
              </a:spcAft>
            </a:pPr>
            <a:r>
              <a:rPr lang="es-ES" sz="2000" dirty="0" smtClean="0">
                <a:solidFill>
                  <a:srgbClr val="000000"/>
                </a:solidFill>
                <a:latin typeface="Arial" pitchFamily="34" charset="0"/>
                <a:ea typeface="Times New Roman"/>
                <a:cs typeface="Arial" pitchFamily="34" charset="0"/>
              </a:rPr>
              <a:t>Para </a:t>
            </a:r>
            <a:r>
              <a:rPr lang="es-ES" sz="2000" dirty="0">
                <a:solidFill>
                  <a:srgbClr val="000000"/>
                </a:solidFill>
                <a:latin typeface="Arial" pitchFamily="34" charset="0"/>
                <a:ea typeface="Times New Roman"/>
                <a:cs typeface="Arial" pitchFamily="34" charset="0"/>
              </a:rPr>
              <a:t>el año de 1987 surge el  Fondo Social de la Vivienda (FOSOVI), dando protección social en materia de vivienda. </a:t>
            </a:r>
          </a:p>
          <a:p>
            <a:pPr lvl="0" algn="just">
              <a:lnSpc>
                <a:spcPct val="115000"/>
              </a:lnSpc>
              <a:spcAft>
                <a:spcPts val="1000"/>
              </a:spcAft>
            </a:pPr>
            <a:r>
              <a:rPr lang="es-ES" sz="2000" dirty="0" smtClean="0">
                <a:solidFill>
                  <a:srgbClr val="000000"/>
                </a:solidFill>
                <a:latin typeface="Arial" pitchFamily="34" charset="0"/>
                <a:ea typeface="Times New Roman"/>
                <a:cs typeface="Arial" pitchFamily="34" charset="0"/>
              </a:rPr>
              <a:t>A </a:t>
            </a:r>
            <a:r>
              <a:rPr lang="es-ES" sz="2000" dirty="0">
                <a:solidFill>
                  <a:srgbClr val="000000"/>
                </a:solidFill>
                <a:latin typeface="Arial" pitchFamily="34" charset="0"/>
                <a:ea typeface="Times New Roman"/>
                <a:cs typeface="Arial" pitchFamily="34" charset="0"/>
              </a:rPr>
              <a:t>partir de 1994 se inician proyectos de protección específica para los niños(as), personas de la tercera edad, madres solteras, que más que todo constituyen programas de compensación social a corto plazo, y que largo plazo no se resuelven las grandes inequidades y limitaciones en materia de seguridad social imperante en el país</a:t>
            </a:r>
            <a:r>
              <a:rPr lang="es-ES" sz="2000" dirty="0" smtClean="0">
                <a:solidFill>
                  <a:srgbClr val="000000"/>
                </a:solidFill>
                <a:latin typeface="Arial" pitchFamily="34" charset="0"/>
                <a:ea typeface="Times New Roman"/>
                <a:cs typeface="Arial" pitchFamily="34" charset="0"/>
              </a:rPr>
              <a:t>.</a:t>
            </a:r>
          </a:p>
          <a:p>
            <a:pPr algn="just">
              <a:lnSpc>
                <a:spcPct val="115000"/>
              </a:lnSpc>
              <a:spcAft>
                <a:spcPts val="1000"/>
              </a:spcAft>
            </a:pPr>
            <a:r>
              <a:rPr lang="es-ES" sz="2000" dirty="0">
                <a:solidFill>
                  <a:srgbClr val="000000"/>
                </a:solidFill>
                <a:latin typeface="Arial" pitchFamily="34" charset="0"/>
                <a:ea typeface="Times New Roman"/>
                <a:cs typeface="Arial" pitchFamily="34" charset="0"/>
              </a:rPr>
              <a:t>En cuanto a seguro contra el desempleo Honduras no cuenta con este valioso recurso para garantizar a los que pierden su empleo  seguir gozando de los beneficios de la Seguridad Social</a:t>
            </a:r>
            <a:r>
              <a:rPr lang="es-ES" sz="2000" dirty="0" smtClean="0">
                <a:solidFill>
                  <a:srgbClr val="000000"/>
                </a:solidFill>
                <a:latin typeface="Arial" pitchFamily="34" charset="0"/>
                <a:ea typeface="Times New Roman"/>
                <a:cs typeface="Arial" pitchFamily="34" charset="0"/>
              </a:rPr>
              <a:t>, a pesar de la ratificación por parte del estado del Convenio 102 que es la norma mínima en seguridad social. </a:t>
            </a:r>
            <a:endParaRPr lang="es-HN" sz="2000" dirty="0">
              <a:solidFill>
                <a:prstClr val="black"/>
              </a:solidFill>
              <a:latin typeface="Arial" pitchFamily="34" charset="0"/>
              <a:ea typeface="Calibri"/>
              <a:cs typeface="Arial" pitchFamily="34" charset="0"/>
            </a:endParaRPr>
          </a:p>
          <a:p>
            <a:endParaRPr lang="es-HN" sz="2000" dirty="0"/>
          </a:p>
        </p:txBody>
      </p:sp>
    </p:spTree>
    <p:extLst>
      <p:ext uri="{BB962C8B-B14F-4D97-AF65-F5344CB8AC3E}">
        <p14:creationId xmlns:p14="http://schemas.microsoft.com/office/powerpoint/2010/main" val="245687648"/>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920880" cy="1224136"/>
          </a:xfrm>
        </p:spPr>
        <p:txBody>
          <a:bodyPr>
            <a:normAutofit/>
          </a:bodyPr>
          <a:lstStyle/>
          <a:p>
            <a:pPr algn="just"/>
            <a:r>
              <a:rPr lang="es-HN" sz="2500" b="1" dirty="0">
                <a:solidFill>
                  <a:prstClr val="black"/>
                </a:solidFill>
                <a:latin typeface="Arial" pitchFamily="34" charset="0"/>
                <a:cs typeface="Arial" pitchFamily="34" charset="0"/>
              </a:rPr>
              <a:t>Acciones emprendidas para reducir la brecha de desigualdad en </a:t>
            </a:r>
            <a:r>
              <a:rPr lang="es-HN" sz="2500" b="1" dirty="0" smtClean="0">
                <a:solidFill>
                  <a:prstClr val="black"/>
                </a:solidFill>
                <a:latin typeface="Arial" pitchFamily="34" charset="0"/>
                <a:cs typeface="Arial" pitchFamily="34" charset="0"/>
              </a:rPr>
              <a:t>Seguridad Social</a:t>
            </a:r>
            <a:endParaRPr lang="es-HN" b="1" dirty="0">
              <a:latin typeface="Arial" pitchFamily="34" charset="0"/>
              <a:cs typeface="Arial" pitchFamily="34" charset="0"/>
            </a:endParaRPr>
          </a:p>
        </p:txBody>
      </p:sp>
      <p:sp>
        <p:nvSpPr>
          <p:cNvPr id="3" name="2 Marcador de contenido"/>
          <p:cNvSpPr>
            <a:spLocks noGrp="1"/>
          </p:cNvSpPr>
          <p:nvPr>
            <p:ph sz="quarter" idx="1"/>
          </p:nvPr>
        </p:nvSpPr>
        <p:spPr>
          <a:xfrm>
            <a:off x="611560" y="1916832"/>
            <a:ext cx="7632848" cy="3744416"/>
          </a:xfrm>
        </p:spPr>
        <p:txBody>
          <a:bodyPr>
            <a:noAutofit/>
          </a:bodyPr>
          <a:lstStyle/>
          <a:p>
            <a:pPr lvl="0" algn="just">
              <a:lnSpc>
                <a:spcPct val="115000"/>
              </a:lnSpc>
              <a:spcAft>
                <a:spcPts val="1000"/>
              </a:spcAft>
            </a:pPr>
            <a:r>
              <a:rPr lang="es-ES" sz="2000" dirty="0" smtClean="0">
                <a:solidFill>
                  <a:srgbClr val="000000"/>
                </a:solidFill>
                <a:latin typeface="Tahoma"/>
                <a:ea typeface="Times New Roman"/>
                <a:cs typeface="Times New Roman"/>
              </a:rPr>
              <a:t>2004 </a:t>
            </a:r>
            <a:r>
              <a:rPr lang="es-ES" sz="2000" dirty="0">
                <a:solidFill>
                  <a:srgbClr val="000000"/>
                </a:solidFill>
                <a:latin typeface="Tahoma"/>
                <a:ea typeface="Times New Roman"/>
                <a:cs typeface="Times New Roman"/>
              </a:rPr>
              <a:t>se crea un plan en materia de Seguridad Social, con una proyección hasta el año 2021 y que posteriormente se ha ampliado hasta el año 2038.</a:t>
            </a:r>
          </a:p>
          <a:p>
            <a:pPr lvl="0" algn="just">
              <a:lnSpc>
                <a:spcPct val="115000"/>
              </a:lnSpc>
              <a:spcAft>
                <a:spcPts val="1000"/>
              </a:spcAft>
            </a:pPr>
            <a:r>
              <a:rPr lang="es-ES" sz="2000" dirty="0" smtClean="0">
                <a:solidFill>
                  <a:srgbClr val="000000"/>
                </a:solidFill>
                <a:latin typeface="Tahoma"/>
                <a:ea typeface="Times New Roman"/>
                <a:cs typeface="Times New Roman"/>
              </a:rPr>
              <a:t> Socialización </a:t>
            </a:r>
            <a:r>
              <a:rPr lang="es-ES" sz="2000" dirty="0">
                <a:solidFill>
                  <a:srgbClr val="000000"/>
                </a:solidFill>
                <a:latin typeface="Tahoma"/>
                <a:ea typeface="Times New Roman"/>
                <a:cs typeface="Times New Roman"/>
              </a:rPr>
              <a:t>del Plan  a través de técnicos en el área, miembros de la sociedad civil mediante asambleas comunitarias. </a:t>
            </a:r>
          </a:p>
          <a:p>
            <a:pPr lvl="0" algn="just">
              <a:lnSpc>
                <a:spcPct val="115000"/>
              </a:lnSpc>
              <a:spcAft>
                <a:spcPts val="1000"/>
              </a:spcAft>
            </a:pPr>
            <a:r>
              <a:rPr lang="es-ES" sz="2000" dirty="0" smtClean="0">
                <a:solidFill>
                  <a:srgbClr val="000000"/>
                </a:solidFill>
                <a:latin typeface="Tahoma"/>
                <a:ea typeface="Times New Roman"/>
                <a:cs typeface="Times New Roman"/>
              </a:rPr>
              <a:t>Hace </a:t>
            </a:r>
            <a:r>
              <a:rPr lang="es-ES" sz="2000" dirty="0">
                <a:solidFill>
                  <a:srgbClr val="000000"/>
                </a:solidFill>
                <a:latin typeface="Tahoma"/>
                <a:ea typeface="Times New Roman"/>
                <a:cs typeface="Times New Roman"/>
              </a:rPr>
              <a:t>falta </a:t>
            </a:r>
            <a:r>
              <a:rPr lang="es-ES" sz="2000" b="1" dirty="0">
                <a:solidFill>
                  <a:srgbClr val="000000"/>
                </a:solidFill>
                <a:latin typeface="Tahoma"/>
                <a:ea typeface="Times New Roman"/>
                <a:cs typeface="Times New Roman"/>
              </a:rPr>
              <a:t>establecer un gran pacto nacional  </a:t>
            </a:r>
            <a:r>
              <a:rPr lang="es-ES" sz="2000" dirty="0">
                <a:solidFill>
                  <a:srgbClr val="000000"/>
                </a:solidFill>
                <a:latin typeface="Tahoma"/>
                <a:ea typeface="Times New Roman"/>
                <a:cs typeface="Times New Roman"/>
              </a:rPr>
              <a:t>para iniciar el paso al desarrollo.</a:t>
            </a:r>
            <a:endParaRPr lang="es-HN" sz="2000" dirty="0">
              <a:solidFill>
                <a:prstClr val="black"/>
              </a:solidFill>
              <a:latin typeface="Calibri"/>
              <a:ea typeface="Calibri"/>
              <a:cs typeface="Times New Roman"/>
            </a:endParaRPr>
          </a:p>
          <a:p>
            <a:endParaRPr lang="es-HN" sz="2000" dirty="0"/>
          </a:p>
        </p:txBody>
      </p:sp>
    </p:spTree>
    <p:extLst>
      <p:ext uri="{BB962C8B-B14F-4D97-AF65-F5344CB8AC3E}">
        <p14:creationId xmlns:p14="http://schemas.microsoft.com/office/powerpoint/2010/main" val="164445996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7488832" cy="928464"/>
          </a:xfrm>
        </p:spPr>
        <p:txBody>
          <a:bodyPr>
            <a:noAutofit/>
          </a:bodyPr>
          <a:lstStyle/>
          <a:p>
            <a:pPr algn="just"/>
            <a:r>
              <a:rPr lang="es-CR" sz="3200" b="1" cap="none" dirty="0" smtClean="0">
                <a:solidFill>
                  <a:prstClr val="black"/>
                </a:solidFill>
                <a:latin typeface="Arial" pitchFamily="34" charset="0"/>
                <a:ea typeface="Tahoma" pitchFamily="34" charset="0"/>
                <a:cs typeface="Arial" pitchFamily="34" charset="0"/>
              </a:rPr>
              <a:t>Inequidad </a:t>
            </a:r>
            <a:r>
              <a:rPr lang="es-CR" sz="3200" b="1" cap="none" dirty="0">
                <a:solidFill>
                  <a:prstClr val="black"/>
                </a:solidFill>
                <a:latin typeface="Arial" pitchFamily="34" charset="0"/>
                <a:ea typeface="Tahoma" pitchFamily="34" charset="0"/>
                <a:cs typeface="Arial" pitchFamily="34" charset="0"/>
              </a:rPr>
              <a:t>del Sistema Previsional </a:t>
            </a:r>
            <a:br>
              <a:rPr lang="es-CR" sz="3200" b="1" cap="none" dirty="0">
                <a:solidFill>
                  <a:prstClr val="black"/>
                </a:solidFill>
                <a:latin typeface="Arial" pitchFamily="34" charset="0"/>
                <a:ea typeface="Tahoma" pitchFamily="34" charset="0"/>
                <a:cs typeface="Arial" pitchFamily="34" charset="0"/>
              </a:rPr>
            </a:br>
            <a:r>
              <a:rPr lang="es-CR" sz="3200" b="1" cap="none" dirty="0">
                <a:solidFill>
                  <a:prstClr val="black"/>
                </a:solidFill>
                <a:latin typeface="Arial" pitchFamily="34" charset="0"/>
                <a:ea typeface="Tahoma" pitchFamily="34" charset="0"/>
                <a:cs typeface="Arial" pitchFamily="34" charset="0"/>
              </a:rPr>
              <a:t>en </a:t>
            </a:r>
            <a:r>
              <a:rPr lang="es-CR" sz="3200" b="1" cap="none" dirty="0" smtClean="0">
                <a:solidFill>
                  <a:prstClr val="black"/>
                </a:solidFill>
                <a:latin typeface="Arial" pitchFamily="34" charset="0"/>
                <a:ea typeface="Tahoma" pitchFamily="34" charset="0"/>
                <a:cs typeface="Arial" pitchFamily="34" charset="0"/>
              </a:rPr>
              <a:t>Honduras</a:t>
            </a:r>
            <a:endParaRPr lang="es-HN" sz="3200" b="1" dirty="0"/>
          </a:p>
        </p:txBody>
      </p:sp>
      <p:sp>
        <p:nvSpPr>
          <p:cNvPr id="3" name="2 Marcador de contenido"/>
          <p:cNvSpPr>
            <a:spLocks noGrp="1"/>
          </p:cNvSpPr>
          <p:nvPr>
            <p:ph sz="quarter" idx="1"/>
          </p:nvPr>
        </p:nvSpPr>
        <p:spPr>
          <a:xfrm>
            <a:off x="755576" y="1556792"/>
            <a:ext cx="7632848" cy="4608512"/>
          </a:xfrm>
        </p:spPr>
        <p:txBody>
          <a:bodyPr>
            <a:normAutofit fontScale="85000" lnSpcReduction="10000"/>
          </a:bodyPr>
          <a:lstStyle/>
          <a:p>
            <a:pPr marL="0" lvl="0" indent="0" algn="just">
              <a:lnSpc>
                <a:spcPct val="115000"/>
              </a:lnSpc>
              <a:spcAft>
                <a:spcPts val="1000"/>
              </a:spcAft>
              <a:buNone/>
            </a:pPr>
            <a:r>
              <a:rPr lang="es-ES" sz="2800" dirty="0" smtClean="0">
                <a:solidFill>
                  <a:srgbClr val="000000"/>
                </a:solidFill>
                <a:latin typeface="Tahoma"/>
                <a:ea typeface="Times New Roman"/>
                <a:cs typeface="Times New Roman"/>
              </a:rPr>
              <a:t> </a:t>
            </a:r>
            <a:r>
              <a:rPr lang="es-HN" sz="3500" b="1" dirty="0">
                <a:latin typeface="Arial" pitchFamily="34" charset="0"/>
                <a:cs typeface="Arial" pitchFamily="34" charset="0"/>
              </a:rPr>
              <a:t>Situación de IVM</a:t>
            </a:r>
            <a:r>
              <a:rPr lang="es-ES" sz="3500" b="1" dirty="0" smtClean="0">
                <a:solidFill>
                  <a:srgbClr val="000000"/>
                </a:solidFill>
                <a:latin typeface="Arial" pitchFamily="34" charset="0"/>
                <a:ea typeface="Times New Roman"/>
                <a:cs typeface="Arial" pitchFamily="34" charset="0"/>
              </a:rPr>
              <a:t> </a:t>
            </a:r>
          </a:p>
          <a:p>
            <a:pPr lvl="0" algn="just">
              <a:lnSpc>
                <a:spcPct val="115000"/>
              </a:lnSpc>
              <a:spcAft>
                <a:spcPts val="1000"/>
              </a:spcAft>
            </a:pPr>
            <a:r>
              <a:rPr lang="es-ES" sz="2800" dirty="0" smtClean="0">
                <a:solidFill>
                  <a:srgbClr val="000000"/>
                </a:solidFill>
                <a:latin typeface="Tahoma"/>
                <a:ea typeface="Times New Roman"/>
                <a:cs typeface="Times New Roman"/>
              </a:rPr>
              <a:t> </a:t>
            </a:r>
            <a:r>
              <a:rPr lang="es-ES" dirty="0" smtClean="0">
                <a:solidFill>
                  <a:srgbClr val="000000"/>
                </a:solidFill>
                <a:latin typeface="Arial" pitchFamily="34" charset="0"/>
                <a:ea typeface="Times New Roman"/>
                <a:cs typeface="Arial" pitchFamily="34" charset="0"/>
              </a:rPr>
              <a:t>Al </a:t>
            </a:r>
            <a:r>
              <a:rPr lang="es-ES" dirty="0">
                <a:solidFill>
                  <a:srgbClr val="000000"/>
                </a:solidFill>
                <a:latin typeface="Arial" pitchFamily="34" charset="0"/>
                <a:ea typeface="Times New Roman"/>
                <a:cs typeface="Arial" pitchFamily="34" charset="0"/>
              </a:rPr>
              <a:t>analizar los distintos </a:t>
            </a:r>
            <a:r>
              <a:rPr lang="es-ES" dirty="0" smtClean="0">
                <a:solidFill>
                  <a:srgbClr val="000000"/>
                </a:solidFill>
                <a:latin typeface="Arial" pitchFamily="34" charset="0"/>
                <a:ea typeface="Times New Roman"/>
                <a:cs typeface="Arial" pitchFamily="34" charset="0"/>
              </a:rPr>
              <a:t>escenarios </a:t>
            </a:r>
            <a:r>
              <a:rPr lang="es-ES" dirty="0">
                <a:solidFill>
                  <a:srgbClr val="000000"/>
                </a:solidFill>
                <a:latin typeface="Arial" pitchFamily="34" charset="0"/>
                <a:ea typeface="Times New Roman"/>
                <a:cs typeface="Arial" pitchFamily="34" charset="0"/>
              </a:rPr>
              <a:t>de cobertura del seguro de IVM, se concluye que este se encuentra en un punto de costos relativamente bajos, debido a factores tales como: Juventud Demográfica del Programa, evolución de la Cobertura, factores que representan una oportunidad para mejorar las expectativas de sostenibilidad financiera del seguro</a:t>
            </a:r>
            <a:r>
              <a:rPr lang="es-ES" dirty="0" smtClean="0">
                <a:solidFill>
                  <a:srgbClr val="000000"/>
                </a:solidFill>
                <a:latin typeface="Arial" pitchFamily="34" charset="0"/>
                <a:ea typeface="Times New Roman"/>
                <a:cs typeface="Arial" pitchFamily="34" charset="0"/>
              </a:rPr>
              <a:t>.</a:t>
            </a:r>
          </a:p>
          <a:p>
            <a:pPr lvl="0" algn="just">
              <a:lnSpc>
                <a:spcPct val="115000"/>
              </a:lnSpc>
              <a:spcAft>
                <a:spcPts val="1000"/>
              </a:spcAft>
            </a:pPr>
            <a:r>
              <a:rPr lang="es-ES" dirty="0">
                <a:solidFill>
                  <a:srgbClr val="000000"/>
                </a:solidFill>
                <a:latin typeface="Tahoma"/>
                <a:ea typeface="Times New Roman"/>
                <a:cs typeface="Times New Roman"/>
              </a:rPr>
              <a:t>El  sistema de </a:t>
            </a:r>
            <a:r>
              <a:rPr lang="es-ES" dirty="0" smtClean="0">
                <a:solidFill>
                  <a:srgbClr val="000000"/>
                </a:solidFill>
                <a:latin typeface="Tahoma"/>
                <a:ea typeface="Times New Roman"/>
                <a:cs typeface="Times New Roman"/>
              </a:rPr>
              <a:t>IVM-IHSS </a:t>
            </a:r>
            <a:r>
              <a:rPr lang="es-ES" dirty="0">
                <a:solidFill>
                  <a:srgbClr val="000000"/>
                </a:solidFill>
                <a:latin typeface="Tahoma"/>
                <a:ea typeface="Times New Roman"/>
                <a:cs typeface="Times New Roman"/>
              </a:rPr>
              <a:t>estaría llegando  a los 50 años en la próxima década, diremos que se encuentra en un momento donde si se toman decisiones oportunas se podrá garantizar la </a:t>
            </a:r>
            <a:r>
              <a:rPr lang="es-ES" dirty="0" smtClean="0">
                <a:solidFill>
                  <a:srgbClr val="000000"/>
                </a:solidFill>
                <a:latin typeface="Tahoma"/>
                <a:ea typeface="Times New Roman"/>
                <a:cs typeface="Times New Roman"/>
              </a:rPr>
              <a:t>eficiencia,  </a:t>
            </a:r>
            <a:r>
              <a:rPr lang="es-ES" dirty="0">
                <a:solidFill>
                  <a:srgbClr val="000000"/>
                </a:solidFill>
                <a:latin typeface="Tahoma"/>
                <a:ea typeface="Times New Roman"/>
                <a:cs typeface="Times New Roman"/>
              </a:rPr>
              <a:t>eficacia y sostenibilidad de mismo</a:t>
            </a:r>
            <a:endParaRPr lang="es-HN" dirty="0">
              <a:solidFill>
                <a:prstClr val="black"/>
              </a:solidFill>
              <a:latin typeface="Arial" pitchFamily="34" charset="0"/>
              <a:ea typeface="Calibri"/>
              <a:cs typeface="Arial" pitchFamily="34" charset="0"/>
            </a:endParaRPr>
          </a:p>
          <a:p>
            <a:endParaRPr lang="es-HN" dirty="0"/>
          </a:p>
        </p:txBody>
      </p:sp>
    </p:spTree>
    <p:extLst>
      <p:ext uri="{BB962C8B-B14F-4D97-AF65-F5344CB8AC3E}">
        <p14:creationId xmlns:p14="http://schemas.microsoft.com/office/powerpoint/2010/main" val="3569370578"/>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11560" y="260648"/>
            <a:ext cx="7732340" cy="864096"/>
          </a:xfrm>
        </p:spPr>
        <p:txBody>
          <a:bodyPr>
            <a:normAutofit/>
          </a:bodyPr>
          <a:lstStyle/>
          <a:p>
            <a:pPr algn="just"/>
            <a:r>
              <a:rPr lang="es-HN" sz="2400" dirty="0">
                <a:latin typeface="Arial" pitchFamily="34" charset="0"/>
                <a:cs typeface="Arial" pitchFamily="34" charset="0"/>
              </a:rPr>
              <a:t>SEGURIDAD Y PREVISION SOCIAL EN HONDURAS </a:t>
            </a:r>
            <a:r>
              <a:rPr lang="es-HN" sz="2400" dirty="0" smtClean="0">
                <a:latin typeface="Arial" pitchFamily="34" charset="0"/>
                <a:cs typeface="Arial" pitchFamily="34" charset="0"/>
              </a:rPr>
              <a:t>Y SUS PERSPECTIVAS</a:t>
            </a:r>
            <a:endParaRPr lang="es-HN" sz="2400" dirty="0">
              <a:latin typeface="Arial" pitchFamily="34" charset="0"/>
              <a:cs typeface="Arial" pitchFamily="34" charset="0"/>
            </a:endParaRPr>
          </a:p>
        </p:txBody>
      </p:sp>
      <p:sp>
        <p:nvSpPr>
          <p:cNvPr id="4" name="3 Marcador de contenido"/>
          <p:cNvSpPr>
            <a:spLocks noGrp="1"/>
          </p:cNvSpPr>
          <p:nvPr>
            <p:ph sz="quarter" idx="1"/>
          </p:nvPr>
        </p:nvSpPr>
        <p:spPr>
          <a:xfrm>
            <a:off x="323528" y="1340768"/>
            <a:ext cx="8424936" cy="5184576"/>
          </a:xfrm>
        </p:spPr>
        <p:txBody>
          <a:bodyPr>
            <a:normAutofit fontScale="62500" lnSpcReduction="20000"/>
          </a:bodyPr>
          <a:lstStyle/>
          <a:p>
            <a:pPr algn="just"/>
            <a:r>
              <a:rPr lang="es-HN" sz="3000" b="0" dirty="0" smtClean="0">
                <a:latin typeface="Arial" pitchFamily="34" charset="0"/>
                <a:cs typeface="Arial" pitchFamily="34" charset="0"/>
              </a:rPr>
              <a:t>En principio se debe tener clara las diferencias entre seguridad social, asistencia social, desarrollo social y seguros  sociales.</a:t>
            </a:r>
          </a:p>
          <a:p>
            <a:pPr algn="just"/>
            <a:endParaRPr lang="es-HN" sz="3000" b="0" dirty="0" smtClean="0">
              <a:latin typeface="Arial" pitchFamily="34" charset="0"/>
              <a:cs typeface="Arial" pitchFamily="34" charset="0"/>
            </a:endParaRPr>
          </a:p>
          <a:p>
            <a:pPr algn="just"/>
            <a:r>
              <a:rPr lang="es-HN" sz="3000" b="0" dirty="0" smtClean="0">
                <a:latin typeface="Arial" pitchFamily="34" charset="0"/>
                <a:cs typeface="Arial" pitchFamily="34" charset="0"/>
              </a:rPr>
              <a:t>En primera instancia se define la seguridad social como </a:t>
            </a:r>
            <a:r>
              <a:rPr lang="es-ES" sz="3000" b="0" dirty="0" smtClean="0">
                <a:latin typeface="Arial" pitchFamily="34" charset="0"/>
                <a:cs typeface="Arial" pitchFamily="34" charset="0"/>
              </a:rPr>
              <a:t>un </a:t>
            </a:r>
            <a:r>
              <a:rPr lang="es-ES" sz="3000" b="0" dirty="0">
                <a:latin typeface="Arial" pitchFamily="34" charset="0"/>
                <a:cs typeface="Arial" pitchFamily="34" charset="0"/>
              </a:rPr>
              <a:t>campo de </a:t>
            </a:r>
            <a:r>
              <a:rPr lang="es-ES" sz="3000" b="0" dirty="0" smtClean="0">
                <a:latin typeface="Arial" pitchFamily="34" charset="0"/>
                <a:cs typeface="Arial" pitchFamily="34" charset="0"/>
              </a:rPr>
              <a:t>bienestar social relacionado </a:t>
            </a:r>
            <a:r>
              <a:rPr lang="es-ES" sz="3000" b="0" dirty="0">
                <a:latin typeface="Arial" pitchFamily="34" charset="0"/>
                <a:cs typeface="Arial" pitchFamily="34" charset="0"/>
              </a:rPr>
              <a:t>con la </a:t>
            </a:r>
            <a:r>
              <a:rPr lang="es-ES" sz="3000" b="0" dirty="0" smtClean="0">
                <a:latin typeface="Arial" pitchFamily="34" charset="0"/>
                <a:cs typeface="Arial" pitchFamily="34" charset="0"/>
              </a:rPr>
              <a:t>protección social o </a:t>
            </a:r>
            <a:r>
              <a:rPr lang="es-ES" sz="3000" b="0" dirty="0">
                <a:latin typeface="Arial" pitchFamily="34" charset="0"/>
                <a:cs typeface="Arial" pitchFamily="34" charset="0"/>
              </a:rPr>
              <a:t>cobertura de las necesidades socialmente reconocidas, como salud, vejez o </a:t>
            </a:r>
            <a:r>
              <a:rPr lang="es-ES" sz="3000" b="0" dirty="0" smtClean="0">
                <a:latin typeface="Arial" pitchFamily="34" charset="0"/>
                <a:cs typeface="Arial" pitchFamily="34" charset="0"/>
              </a:rPr>
              <a:t>discapacidades</a:t>
            </a:r>
            <a:r>
              <a:rPr lang="es-HN" sz="3000" b="0" dirty="0">
                <a:latin typeface="Arial" pitchFamily="34" charset="0"/>
                <a:cs typeface="Arial" pitchFamily="34" charset="0"/>
              </a:rPr>
              <a:t> </a:t>
            </a:r>
            <a:r>
              <a:rPr lang="es-HN" sz="3000" b="0" dirty="0" smtClean="0">
                <a:latin typeface="Arial" pitchFamily="34" charset="0"/>
                <a:cs typeface="Arial" pitchFamily="34" charset="0"/>
              </a:rPr>
              <a:t>es decir e</a:t>
            </a:r>
            <a:r>
              <a:rPr lang="es-ES" sz="3000" b="0" dirty="0" smtClean="0">
                <a:latin typeface="Arial" pitchFamily="34" charset="0"/>
                <a:cs typeface="Arial" pitchFamily="34" charset="0"/>
              </a:rPr>
              <a:t>l </a:t>
            </a:r>
            <a:r>
              <a:rPr lang="es-ES" sz="3000" b="0" dirty="0">
                <a:latin typeface="Arial" pitchFamily="34" charset="0"/>
                <a:cs typeface="Arial" pitchFamily="34" charset="0"/>
              </a:rPr>
              <a:t>conjunto de factores que participan en la </a:t>
            </a:r>
            <a:r>
              <a:rPr lang="es-ES" sz="3000" b="0" dirty="0" smtClean="0">
                <a:latin typeface="Arial" pitchFamily="34" charset="0"/>
                <a:cs typeface="Arial" pitchFamily="34" charset="0"/>
              </a:rPr>
              <a:t>calidad de vida de </a:t>
            </a:r>
            <a:r>
              <a:rPr lang="es-ES" sz="3000" b="0" dirty="0">
                <a:latin typeface="Arial" pitchFamily="34" charset="0"/>
                <a:cs typeface="Arial" pitchFamily="34" charset="0"/>
              </a:rPr>
              <a:t>la persona y que hacen que su existencia posea todos aquellos elementos que dan lugar a la tranquilidad y satisfacción </a:t>
            </a:r>
            <a:r>
              <a:rPr lang="es-ES" sz="3000" b="0" dirty="0" smtClean="0">
                <a:latin typeface="Arial" pitchFamily="34" charset="0"/>
                <a:cs typeface="Arial" pitchFamily="34" charset="0"/>
              </a:rPr>
              <a:t>humana.</a:t>
            </a:r>
          </a:p>
          <a:p>
            <a:pPr algn="just"/>
            <a:endParaRPr lang="es-HN" sz="3000" b="0" dirty="0" smtClean="0">
              <a:latin typeface="Arial" pitchFamily="34" charset="0"/>
              <a:cs typeface="Arial" pitchFamily="34" charset="0"/>
            </a:endParaRPr>
          </a:p>
          <a:p>
            <a:pPr algn="just"/>
            <a:r>
              <a:rPr lang="es-HN" sz="3000" b="0" dirty="0" smtClean="0">
                <a:latin typeface="Arial" pitchFamily="34" charset="0"/>
                <a:cs typeface="Arial" pitchFamily="34" charset="0"/>
              </a:rPr>
              <a:t>Los denominados seguros sociales son los instrumentos  a través de los cuales se busca el campo bienestar</a:t>
            </a:r>
            <a:r>
              <a:rPr lang="es-ES" sz="3000" b="0" dirty="0">
                <a:latin typeface="Arial" pitchFamily="34" charset="0"/>
                <a:cs typeface="Arial" pitchFamily="34" charset="0"/>
              </a:rPr>
              <a:t> </a:t>
            </a:r>
            <a:r>
              <a:rPr lang="es-ES" sz="3000" b="0" dirty="0" smtClean="0">
                <a:latin typeface="Arial" pitchFamily="34" charset="0"/>
                <a:cs typeface="Arial" pitchFamily="34" charset="0"/>
              </a:rPr>
              <a:t>y </a:t>
            </a:r>
            <a:r>
              <a:rPr lang="es-ES" sz="3000" b="0" dirty="0">
                <a:latin typeface="Arial" pitchFamily="34" charset="0"/>
                <a:cs typeface="Arial" pitchFamily="34" charset="0"/>
              </a:rPr>
              <a:t>otorga los diferentes beneficios que contempla la Seguridad Social en función al reconocimiento a contribuciones hechas a un esquema de seguro. Estos servicios o beneficios incluyen típica mente la provisión de pensiones </a:t>
            </a:r>
            <a:r>
              <a:rPr lang="es-ES" sz="3000" b="0" dirty="0" smtClean="0">
                <a:latin typeface="Arial" pitchFamily="34" charset="0"/>
                <a:cs typeface="Arial" pitchFamily="34" charset="0"/>
              </a:rPr>
              <a:t>de jubilación, </a:t>
            </a:r>
            <a:r>
              <a:rPr lang="es-ES" sz="3000" b="0" dirty="0">
                <a:latin typeface="Arial" pitchFamily="34" charset="0"/>
                <a:cs typeface="Arial" pitchFamily="34" charset="0"/>
              </a:rPr>
              <a:t>seguro de incapacidad, pensiones de viudez y orfandad, cuidados médicos y seguro de </a:t>
            </a:r>
            <a:r>
              <a:rPr lang="es-ES" sz="3000" b="0" dirty="0" smtClean="0">
                <a:latin typeface="Arial" pitchFamily="34" charset="0"/>
                <a:cs typeface="Arial" pitchFamily="34" charset="0"/>
              </a:rPr>
              <a:t>desempleo, así </a:t>
            </a:r>
            <a:r>
              <a:rPr lang="es-ES" sz="3000" b="0" dirty="0">
                <a:latin typeface="Arial" pitchFamily="34" charset="0"/>
                <a:cs typeface="Arial" pitchFamily="34" charset="0"/>
              </a:rPr>
              <a:t>como los seguros sociales hay otros instrumentos de seguridad social en la sociedad como por ejemplo la familia, las </a:t>
            </a:r>
            <a:r>
              <a:rPr lang="es-ES" sz="3000" b="0" dirty="0" smtClean="0">
                <a:latin typeface="Arial" pitchFamily="34" charset="0"/>
                <a:cs typeface="Arial" pitchFamily="34" charset="0"/>
              </a:rPr>
              <a:t>religiones, </a:t>
            </a:r>
            <a:r>
              <a:rPr lang="es-ES" sz="3000" b="0" dirty="0">
                <a:latin typeface="Arial" pitchFamily="34" charset="0"/>
                <a:cs typeface="Arial" pitchFamily="34" charset="0"/>
              </a:rPr>
              <a:t>y en general todos los </a:t>
            </a:r>
            <a:r>
              <a:rPr lang="es-ES" sz="3000" b="0" dirty="0" smtClean="0">
                <a:latin typeface="Arial" pitchFamily="34" charset="0"/>
                <a:cs typeface="Arial" pitchFamily="34" charset="0"/>
              </a:rPr>
              <a:t>ciudadanos.</a:t>
            </a:r>
            <a:endParaRPr lang="es-ES" sz="3000" b="0" dirty="0">
              <a:latin typeface="Arial" pitchFamily="34" charset="0"/>
              <a:cs typeface="Arial" pitchFamily="34" charset="0"/>
            </a:endParaRPr>
          </a:p>
          <a:p>
            <a:endParaRPr lang="es-ES" sz="3000" b="0" dirty="0"/>
          </a:p>
          <a:p>
            <a:pPr algn="just"/>
            <a:endParaRPr lang="es-ES" sz="2900" b="0" dirty="0"/>
          </a:p>
        </p:txBody>
      </p:sp>
    </p:spTree>
    <p:extLst>
      <p:ext uri="{BB962C8B-B14F-4D97-AF65-F5344CB8AC3E}">
        <p14:creationId xmlns:p14="http://schemas.microsoft.com/office/powerpoint/2010/main" val="216916185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7467600" cy="864096"/>
          </a:xfrm>
        </p:spPr>
        <p:txBody>
          <a:bodyPr/>
          <a:lstStyle/>
          <a:p>
            <a:r>
              <a:rPr lang="es-HN" sz="3200" b="1" dirty="0">
                <a:latin typeface="Arial" pitchFamily="34" charset="0"/>
                <a:cs typeface="Arial" pitchFamily="34" charset="0"/>
              </a:rPr>
              <a:t>Situación de IVM</a:t>
            </a:r>
            <a:endParaRPr lang="es-HN" dirty="0"/>
          </a:p>
        </p:txBody>
      </p:sp>
      <p:sp>
        <p:nvSpPr>
          <p:cNvPr id="3" name="2 Marcador de contenido"/>
          <p:cNvSpPr>
            <a:spLocks noGrp="1"/>
          </p:cNvSpPr>
          <p:nvPr>
            <p:ph sz="quarter" idx="1"/>
          </p:nvPr>
        </p:nvSpPr>
        <p:spPr>
          <a:xfrm>
            <a:off x="323528" y="908720"/>
            <a:ext cx="8208912" cy="5760640"/>
          </a:xfrm>
        </p:spPr>
        <p:txBody>
          <a:bodyPr>
            <a:noAutofit/>
          </a:bodyPr>
          <a:lstStyle/>
          <a:p>
            <a:pPr algn="just"/>
            <a:r>
              <a:rPr lang="es-ES" sz="1800" dirty="0" smtClean="0">
                <a:solidFill>
                  <a:srgbClr val="000000"/>
                </a:solidFill>
                <a:latin typeface="Arial" pitchFamily="34" charset="0"/>
                <a:ea typeface="Times New Roman"/>
                <a:cs typeface="Arial" pitchFamily="34" charset="0"/>
              </a:rPr>
              <a:t>La inequidad del sistema se mira planteada desde el establecimiento de los techos de cotización, ya que los </a:t>
            </a:r>
            <a:r>
              <a:rPr lang="es-ES" sz="1800" dirty="0">
                <a:solidFill>
                  <a:srgbClr val="000000"/>
                </a:solidFill>
                <a:latin typeface="Arial" pitchFamily="34" charset="0"/>
                <a:ea typeface="Times New Roman"/>
                <a:cs typeface="Arial" pitchFamily="34" charset="0"/>
              </a:rPr>
              <a:t>demás sistemas previsionales cotizan sobre el salario real de cada </a:t>
            </a:r>
            <a:r>
              <a:rPr lang="es-ES" sz="1800" dirty="0" smtClean="0">
                <a:solidFill>
                  <a:srgbClr val="000000"/>
                </a:solidFill>
                <a:latin typeface="Arial" pitchFamily="34" charset="0"/>
                <a:ea typeface="Times New Roman"/>
                <a:cs typeface="Arial" pitchFamily="34" charset="0"/>
              </a:rPr>
              <a:t>contribuyente, </a:t>
            </a:r>
            <a:r>
              <a:rPr lang="es-ES" sz="1800" dirty="0">
                <a:solidFill>
                  <a:srgbClr val="000000"/>
                </a:solidFill>
                <a:latin typeface="Arial" pitchFamily="34" charset="0"/>
                <a:ea typeface="Times New Roman"/>
                <a:cs typeface="Arial" pitchFamily="34" charset="0"/>
              </a:rPr>
              <a:t>en cambio en el IHSS se cotiza en base a salario mínimo componente </a:t>
            </a:r>
            <a:r>
              <a:rPr lang="es-ES" sz="1800" dirty="0" smtClean="0">
                <a:solidFill>
                  <a:srgbClr val="000000"/>
                </a:solidFill>
                <a:latin typeface="Arial" pitchFamily="34" charset="0"/>
                <a:ea typeface="Times New Roman"/>
                <a:cs typeface="Arial" pitchFamily="34" charset="0"/>
              </a:rPr>
              <a:t>que presenta </a:t>
            </a:r>
            <a:r>
              <a:rPr lang="es-ES" sz="1800" dirty="0">
                <a:solidFill>
                  <a:srgbClr val="000000"/>
                </a:solidFill>
                <a:latin typeface="Arial" pitchFamily="34" charset="0"/>
                <a:ea typeface="Times New Roman"/>
                <a:cs typeface="Arial" pitchFamily="34" charset="0"/>
              </a:rPr>
              <a:t>la variable en donde el valor real de los salarios cotizables decrecen en el tiempo al ser desigual al de los montos de las pensiones que no se revalorizan</a:t>
            </a:r>
            <a:r>
              <a:rPr lang="es-ES" sz="1800" b="1" dirty="0">
                <a:solidFill>
                  <a:srgbClr val="000000"/>
                </a:solidFill>
                <a:latin typeface="Arial" pitchFamily="34" charset="0"/>
                <a:ea typeface="Times New Roman"/>
                <a:cs typeface="Arial" pitchFamily="34" charset="0"/>
              </a:rPr>
              <a:t>, es decir que pierden su poder adquisitivo conforme el </a:t>
            </a:r>
            <a:r>
              <a:rPr lang="es-ES" sz="1800" b="1" dirty="0" smtClean="0">
                <a:solidFill>
                  <a:srgbClr val="000000"/>
                </a:solidFill>
                <a:latin typeface="Arial" pitchFamily="34" charset="0"/>
                <a:ea typeface="Times New Roman"/>
                <a:cs typeface="Arial" pitchFamily="34" charset="0"/>
              </a:rPr>
              <a:t>tiempo, </a:t>
            </a:r>
            <a:r>
              <a:rPr lang="es-ES" sz="1800" dirty="0" smtClean="0">
                <a:solidFill>
                  <a:srgbClr val="000000"/>
                </a:solidFill>
                <a:latin typeface="Arial" pitchFamily="34" charset="0"/>
                <a:ea typeface="Times New Roman"/>
                <a:cs typeface="Arial" pitchFamily="34" charset="0"/>
              </a:rPr>
              <a:t>sumado a lo antes mencionado, la una tasa de cotización es mas baja en puntos porcentuales en relación a la cotización de los otros sistemas previsionales del país.</a:t>
            </a:r>
          </a:p>
          <a:p>
            <a:pPr marL="0" indent="0" algn="just">
              <a:buNone/>
            </a:pPr>
            <a:endParaRPr lang="es-ES" sz="1800" dirty="0" smtClean="0">
              <a:solidFill>
                <a:srgbClr val="000000"/>
              </a:solidFill>
              <a:latin typeface="Arial" pitchFamily="34" charset="0"/>
              <a:ea typeface="Times New Roman"/>
              <a:cs typeface="Arial" pitchFamily="34" charset="0"/>
            </a:endParaRPr>
          </a:p>
          <a:p>
            <a:pPr algn="just"/>
            <a:r>
              <a:rPr lang="es-ES" sz="1800" dirty="0">
                <a:solidFill>
                  <a:srgbClr val="000000"/>
                </a:solidFill>
                <a:latin typeface="Arial" pitchFamily="34" charset="0"/>
                <a:ea typeface="Times New Roman"/>
                <a:cs typeface="Arial" pitchFamily="34" charset="0"/>
              </a:rPr>
              <a:t>Es innegable que esta práctica viola el principio de protección de un seguro de pensiones. Esto deberá de tomarse como referencia para la toma de decisiones de alto nivel y proponer los ajustes al régimen en cuanto a beneficios y requisitos de presta y demanda el mismo. Con el fin de dar sostenibilidad a corto, mediano y largo plazo, sin perder de vista los principios </a:t>
            </a:r>
            <a:r>
              <a:rPr lang="es-ES" sz="1800" dirty="0" smtClean="0">
                <a:solidFill>
                  <a:srgbClr val="000000"/>
                </a:solidFill>
                <a:latin typeface="Arial" pitchFamily="34" charset="0"/>
                <a:ea typeface="Times New Roman"/>
                <a:cs typeface="Arial" pitchFamily="34" charset="0"/>
              </a:rPr>
              <a:t>en </a:t>
            </a:r>
            <a:r>
              <a:rPr lang="es-ES" sz="1800" dirty="0">
                <a:solidFill>
                  <a:srgbClr val="000000"/>
                </a:solidFill>
                <a:latin typeface="Arial" pitchFamily="34" charset="0"/>
                <a:ea typeface="Times New Roman"/>
                <a:cs typeface="Arial" pitchFamily="34" charset="0"/>
              </a:rPr>
              <a:t>los que se fundamenta la seguridad social, es decir la Universalidad, Equidad, Sostenibilidad, Obligatoriedad, Igualdad y Solidaridad.</a:t>
            </a:r>
            <a:endParaRPr lang="es-HN" sz="1800" dirty="0">
              <a:latin typeface="Arial" pitchFamily="34" charset="0"/>
              <a:ea typeface="Calibri"/>
              <a:cs typeface="Arial" pitchFamily="34" charset="0"/>
            </a:endParaRPr>
          </a:p>
          <a:p>
            <a:pPr algn="just"/>
            <a:endParaRPr lang="es-HN" sz="2400" b="1" dirty="0"/>
          </a:p>
        </p:txBody>
      </p:sp>
    </p:spTree>
    <p:extLst>
      <p:ext uri="{BB962C8B-B14F-4D97-AF65-F5344CB8AC3E}">
        <p14:creationId xmlns:p14="http://schemas.microsoft.com/office/powerpoint/2010/main" val="406268348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99592" y="1340768"/>
            <a:ext cx="7416824" cy="2520280"/>
          </a:xfrm>
        </p:spPr>
        <p:txBody>
          <a:bodyPr>
            <a:noAutofit/>
          </a:bodyPr>
          <a:lstStyle/>
          <a:p>
            <a:pPr algn="just"/>
            <a:r>
              <a:rPr lang="es-HN" sz="3200" dirty="0" smtClean="0"/>
              <a:t> </a:t>
            </a:r>
            <a:r>
              <a:rPr lang="es-HN" sz="2800" dirty="0" smtClean="0">
                <a:latin typeface="Arial" pitchFamily="34" charset="0"/>
                <a:ea typeface="Tahoma" pitchFamily="34" charset="0"/>
                <a:cs typeface="Arial" pitchFamily="34" charset="0"/>
              </a:rPr>
              <a:t>Tomando en consideración lo anteriormente planteado y en base  un análisis amplio de la protección social en el país, se ha elaborado la siguiente Propuesta</a:t>
            </a:r>
            <a:endParaRPr lang="es-HN" sz="2800" dirty="0">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412814412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 descr="http://www.franjapublicaciones.com/fp/ps_2012/ps_330/imagen_4.jpg"/>
          <p:cNvPicPr>
            <a:picLocks noChangeAspect="1" noChangeArrowheads="1"/>
          </p:cNvPicPr>
          <p:nvPr/>
        </p:nvPicPr>
        <p:blipFill>
          <a:blip r:embed="rId3" cstate="print"/>
          <a:srcRect/>
          <a:stretch>
            <a:fillRect/>
          </a:stretch>
        </p:blipFill>
        <p:spPr bwMode="auto">
          <a:xfrm>
            <a:off x="1070040" y="1412776"/>
            <a:ext cx="7030351" cy="4009078"/>
          </a:xfrm>
          <a:prstGeom prst="ellipse">
            <a:avLst/>
          </a:prstGeom>
          <a:ln>
            <a:noFill/>
          </a:ln>
          <a:effectLst>
            <a:softEdge rad="112500"/>
          </a:effectLst>
        </p:spPr>
      </p:pic>
      <p:graphicFrame>
        <p:nvGraphicFramePr>
          <p:cNvPr id="7" name="6 Marcador de contenido"/>
          <p:cNvGraphicFramePr>
            <a:graphicFrameLocks noGrp="1"/>
          </p:cNvGraphicFramePr>
          <p:nvPr>
            <p:ph sz="quarter" idx="1"/>
            <p:extLst>
              <p:ext uri="{D42A27DB-BD31-4B8C-83A1-F6EECF244321}">
                <p14:modId xmlns:p14="http://schemas.microsoft.com/office/powerpoint/2010/main" val="2299454948"/>
              </p:ext>
            </p:extLst>
          </p:nvPr>
        </p:nvGraphicFramePr>
        <p:xfrm>
          <a:off x="1115615" y="548680"/>
          <a:ext cx="6984776" cy="4577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256683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9" name="chimes.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467600" cy="795836"/>
          </a:xfrm>
        </p:spPr>
        <p:txBody>
          <a:bodyPr/>
          <a:lstStyle/>
          <a:p>
            <a:r>
              <a:rPr lang="es-HN" sz="3200" b="1" dirty="0" smtClean="0">
                <a:latin typeface="Arial" pitchFamily="34" charset="0"/>
                <a:cs typeface="Arial" pitchFamily="34" charset="0"/>
              </a:rPr>
              <a:t>Objetivos</a:t>
            </a:r>
            <a:endParaRPr lang="es-HN" sz="3200" b="1" dirty="0">
              <a:latin typeface="Arial" pitchFamily="34" charset="0"/>
              <a:cs typeface="Arial" pitchFamily="34" charset="0"/>
            </a:endParaRPr>
          </a:p>
        </p:txBody>
      </p:sp>
      <p:sp>
        <p:nvSpPr>
          <p:cNvPr id="3" name="2 Marcador de contenido"/>
          <p:cNvSpPr>
            <a:spLocks noGrp="1"/>
          </p:cNvSpPr>
          <p:nvPr>
            <p:ph sz="quarter" idx="1"/>
          </p:nvPr>
        </p:nvSpPr>
        <p:spPr>
          <a:xfrm>
            <a:off x="611560" y="1124744"/>
            <a:ext cx="7467600" cy="5400600"/>
          </a:xfrm>
        </p:spPr>
        <p:txBody>
          <a:bodyPr>
            <a:noAutofit/>
          </a:bodyPr>
          <a:lstStyle/>
          <a:p>
            <a:pPr lvl="0" algn="just">
              <a:spcBef>
                <a:spcPts val="430"/>
              </a:spcBef>
              <a:spcAft>
                <a:spcPts val="0"/>
              </a:spcAft>
              <a:buFont typeface="Courier New" pitchFamily="49" charset="0"/>
              <a:buChar char="o"/>
            </a:pPr>
            <a:r>
              <a:rPr lang="es-HN" sz="2000" dirty="0">
                <a:latin typeface="Arial" pitchFamily="34" charset="0"/>
                <a:ea typeface="+mj-ea"/>
                <a:cs typeface="Arial" pitchFamily="34" charset="0"/>
              </a:rPr>
              <a:t>Establecer  un marco legislativo nacional en concordancia con las normas </a:t>
            </a:r>
            <a:r>
              <a:rPr lang="es-HN" sz="2000" dirty="0" smtClean="0">
                <a:latin typeface="Arial" pitchFamily="34" charset="0"/>
                <a:ea typeface="+mj-ea"/>
                <a:cs typeface="Arial" pitchFamily="34" charset="0"/>
              </a:rPr>
              <a:t>internacionales.</a:t>
            </a:r>
          </a:p>
          <a:p>
            <a:pPr lvl="0" algn="just">
              <a:spcBef>
                <a:spcPts val="430"/>
              </a:spcBef>
              <a:spcAft>
                <a:spcPts val="0"/>
              </a:spcAft>
              <a:buFont typeface="Courier New" pitchFamily="49" charset="0"/>
              <a:buChar char="o"/>
            </a:pPr>
            <a:endParaRPr lang="es-HN" sz="2000" dirty="0">
              <a:latin typeface="Arial" pitchFamily="34" charset="0"/>
              <a:ea typeface="Times New Roman"/>
              <a:cs typeface="Arial" pitchFamily="34" charset="0"/>
            </a:endParaRPr>
          </a:p>
          <a:p>
            <a:pPr lvl="0" algn="just">
              <a:spcBef>
                <a:spcPts val="430"/>
              </a:spcBef>
              <a:spcAft>
                <a:spcPts val="0"/>
              </a:spcAft>
              <a:buFont typeface="Courier New" pitchFamily="49" charset="0"/>
              <a:buChar char="o"/>
            </a:pPr>
            <a:r>
              <a:rPr lang="es-HN" sz="2000" dirty="0" smtClean="0">
                <a:latin typeface="Arial" pitchFamily="34" charset="0"/>
                <a:ea typeface="+mj-ea"/>
                <a:cs typeface="Arial" pitchFamily="34" charset="0"/>
              </a:rPr>
              <a:t>Elaborar </a:t>
            </a:r>
            <a:r>
              <a:rPr lang="es-HN" sz="2000" dirty="0">
                <a:latin typeface="Arial" pitchFamily="34" charset="0"/>
                <a:ea typeface="+mj-ea"/>
                <a:cs typeface="Arial" pitchFamily="34" charset="0"/>
              </a:rPr>
              <a:t>un marco conceptual para el desarrollo de la propuesta nacional de Protección y Previsión Social</a:t>
            </a:r>
            <a:r>
              <a:rPr lang="es-HN" sz="2000" dirty="0" smtClean="0">
                <a:latin typeface="Arial" pitchFamily="34" charset="0"/>
                <a:ea typeface="+mj-ea"/>
                <a:cs typeface="Arial" pitchFamily="34" charset="0"/>
              </a:rPr>
              <a:t>.</a:t>
            </a:r>
          </a:p>
          <a:p>
            <a:pPr lvl="0" algn="just">
              <a:spcBef>
                <a:spcPts val="430"/>
              </a:spcBef>
              <a:spcAft>
                <a:spcPts val="0"/>
              </a:spcAft>
              <a:buFont typeface="Courier New" pitchFamily="49" charset="0"/>
              <a:buChar char="o"/>
            </a:pPr>
            <a:endParaRPr lang="es-HN" sz="2000" dirty="0" smtClean="0">
              <a:latin typeface="Arial" pitchFamily="34" charset="0"/>
              <a:ea typeface="+mj-ea"/>
              <a:cs typeface="Arial" pitchFamily="34" charset="0"/>
            </a:endParaRPr>
          </a:p>
          <a:p>
            <a:pPr lvl="0" algn="just">
              <a:spcBef>
                <a:spcPts val="430"/>
              </a:spcBef>
              <a:buFont typeface="Courier New" pitchFamily="49" charset="0"/>
              <a:buChar char="o"/>
            </a:pPr>
            <a:r>
              <a:rPr lang="es-ES" sz="2000" dirty="0" smtClean="0">
                <a:solidFill>
                  <a:srgbClr val="000000"/>
                </a:solidFill>
                <a:latin typeface="Arial" pitchFamily="34" charset="0"/>
                <a:ea typeface="Tahoma" pitchFamily="34" charset="0"/>
                <a:cs typeface="Arial" pitchFamily="34" charset="0"/>
              </a:rPr>
              <a:t>Fortalecer </a:t>
            </a:r>
            <a:r>
              <a:rPr lang="es-ES" sz="2000" dirty="0">
                <a:solidFill>
                  <a:srgbClr val="000000"/>
                </a:solidFill>
                <a:latin typeface="Arial" pitchFamily="34" charset="0"/>
                <a:ea typeface="Tahoma" pitchFamily="34" charset="0"/>
                <a:cs typeface="Arial" pitchFamily="34" charset="0"/>
              </a:rPr>
              <a:t>la institucionalidad del IHSS, mediante la reforma del marco legal,  a fin de consolidar una estrategia de previsión social en consonancia con la visión de País y el Plan </a:t>
            </a:r>
            <a:r>
              <a:rPr lang="es-ES" sz="2000" dirty="0" smtClean="0">
                <a:solidFill>
                  <a:srgbClr val="000000"/>
                </a:solidFill>
                <a:latin typeface="Arial" pitchFamily="34" charset="0"/>
                <a:ea typeface="Tahoma" pitchFamily="34" charset="0"/>
                <a:cs typeface="Arial" pitchFamily="34" charset="0"/>
              </a:rPr>
              <a:t>Nacional.</a:t>
            </a:r>
          </a:p>
          <a:p>
            <a:pPr lvl="0" algn="just">
              <a:spcBef>
                <a:spcPts val="430"/>
              </a:spcBef>
              <a:buFont typeface="Courier New" pitchFamily="49" charset="0"/>
              <a:buChar char="o"/>
            </a:pPr>
            <a:endParaRPr lang="es-ES" sz="2000" dirty="0" smtClean="0">
              <a:solidFill>
                <a:srgbClr val="000000"/>
              </a:solidFill>
              <a:latin typeface="Arial" pitchFamily="34" charset="0"/>
              <a:ea typeface="Tahoma" pitchFamily="34" charset="0"/>
              <a:cs typeface="Arial" pitchFamily="34" charset="0"/>
            </a:endParaRPr>
          </a:p>
          <a:p>
            <a:pPr lvl="0" algn="just">
              <a:spcBef>
                <a:spcPts val="430"/>
              </a:spcBef>
              <a:buFont typeface="Courier New" pitchFamily="49" charset="0"/>
              <a:buChar char="o"/>
            </a:pPr>
            <a:r>
              <a:rPr lang="es-HN" sz="2000" dirty="0" smtClean="0">
                <a:solidFill>
                  <a:prstClr val="black"/>
                </a:solidFill>
                <a:latin typeface="Tahoma" pitchFamily="34" charset="0"/>
                <a:ea typeface="Tahoma" pitchFamily="34" charset="0"/>
                <a:cs typeface="Tahoma" pitchFamily="34" charset="0"/>
              </a:rPr>
              <a:t> </a:t>
            </a:r>
            <a:r>
              <a:rPr lang="es-HN" sz="2000" dirty="0">
                <a:solidFill>
                  <a:prstClr val="black"/>
                </a:solidFill>
                <a:latin typeface="Tahoma" pitchFamily="34" charset="0"/>
                <a:ea typeface="Tahoma" pitchFamily="34" charset="0"/>
                <a:cs typeface="Tahoma" pitchFamily="34" charset="0"/>
              </a:rPr>
              <a:t>Gestionar el apoyo nacional e internacional, para la elaboración y ejecución de un Programa, en relación al acceso universal a la salud.</a:t>
            </a:r>
          </a:p>
          <a:p>
            <a:pPr algn="just">
              <a:spcBef>
                <a:spcPts val="430"/>
              </a:spcBef>
              <a:buFont typeface="Courier New" pitchFamily="49" charset="0"/>
              <a:buChar char="o"/>
            </a:pPr>
            <a:endParaRPr lang="es-ES" dirty="0" smtClean="0">
              <a:solidFill>
                <a:srgbClr val="000000"/>
              </a:solidFill>
              <a:latin typeface="Arial" pitchFamily="34" charset="0"/>
              <a:ea typeface="Tahoma" pitchFamily="34" charset="0"/>
              <a:cs typeface="Arial" pitchFamily="34" charset="0"/>
            </a:endParaRPr>
          </a:p>
          <a:p>
            <a:pPr algn="just">
              <a:spcBef>
                <a:spcPts val="430"/>
              </a:spcBef>
              <a:buFont typeface="Courier New" pitchFamily="49" charset="0"/>
              <a:buChar char="o"/>
            </a:pPr>
            <a:endParaRPr lang="es-ES" dirty="0">
              <a:solidFill>
                <a:srgbClr val="000000"/>
              </a:solidFill>
              <a:latin typeface="Arial" pitchFamily="34" charset="0"/>
              <a:ea typeface="Tahoma" pitchFamily="34" charset="0"/>
              <a:cs typeface="Arial" pitchFamily="34" charset="0"/>
            </a:endParaRPr>
          </a:p>
          <a:p>
            <a:pPr lvl="0" algn="just">
              <a:spcBef>
                <a:spcPts val="430"/>
              </a:spcBef>
              <a:spcAft>
                <a:spcPts val="0"/>
              </a:spcAft>
              <a:buFont typeface="Courier New" pitchFamily="49" charset="0"/>
              <a:buChar char="o"/>
            </a:pPr>
            <a:endParaRPr lang="es-HN" sz="2800" dirty="0">
              <a:latin typeface="Times New Roman"/>
              <a:ea typeface="Times New Roman"/>
            </a:endParaRPr>
          </a:p>
          <a:p>
            <a:endParaRPr lang="es-HN" sz="2400" dirty="0"/>
          </a:p>
        </p:txBody>
      </p:sp>
    </p:spTree>
    <p:extLst>
      <p:ext uri="{BB962C8B-B14F-4D97-AF65-F5344CB8AC3E}">
        <p14:creationId xmlns:p14="http://schemas.microsoft.com/office/powerpoint/2010/main" val="1671334478"/>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7467600" cy="801721"/>
          </a:xfrm>
        </p:spPr>
        <p:txBody>
          <a:bodyPr>
            <a:normAutofit/>
          </a:bodyPr>
          <a:lstStyle/>
          <a:p>
            <a:r>
              <a:rPr lang="es-HN" sz="3600" b="1" dirty="0" smtClean="0">
                <a:latin typeface="Arial" pitchFamily="34" charset="0"/>
                <a:cs typeface="Arial" pitchFamily="34" charset="0"/>
              </a:rPr>
              <a:t>objetivos Específicos</a:t>
            </a:r>
            <a:endParaRPr lang="es-HN" sz="3600" b="1" dirty="0">
              <a:latin typeface="Arial" pitchFamily="34" charset="0"/>
              <a:cs typeface="Arial" pitchFamily="34" charset="0"/>
            </a:endParaRPr>
          </a:p>
        </p:txBody>
      </p:sp>
      <p:sp>
        <p:nvSpPr>
          <p:cNvPr id="3" name="2 Marcador de contenido"/>
          <p:cNvSpPr>
            <a:spLocks noGrp="1"/>
          </p:cNvSpPr>
          <p:nvPr>
            <p:ph sz="quarter" idx="1"/>
          </p:nvPr>
        </p:nvSpPr>
        <p:spPr>
          <a:xfrm>
            <a:off x="467544" y="1268760"/>
            <a:ext cx="7467600" cy="4873752"/>
          </a:xfrm>
        </p:spPr>
        <p:txBody>
          <a:bodyPr>
            <a:noAutofit/>
          </a:bodyPr>
          <a:lstStyle/>
          <a:p>
            <a:pPr lvl="0" algn="just">
              <a:spcBef>
                <a:spcPts val="430"/>
              </a:spcBef>
              <a:buFont typeface="Courier New" pitchFamily="49" charset="0"/>
              <a:buChar char="o"/>
            </a:pPr>
            <a:r>
              <a:rPr lang="es-HN" dirty="0" smtClean="0">
                <a:solidFill>
                  <a:prstClr val="black"/>
                </a:solidFill>
                <a:latin typeface="Arial" pitchFamily="34" charset="0"/>
                <a:cs typeface="Arial" pitchFamily="34" charset="0"/>
              </a:rPr>
              <a:t>Elaborar el </a:t>
            </a:r>
            <a:r>
              <a:rPr lang="es-HN" dirty="0">
                <a:solidFill>
                  <a:prstClr val="black"/>
                </a:solidFill>
                <a:latin typeface="Arial" pitchFamily="34" charset="0"/>
                <a:cs typeface="Arial" pitchFamily="34" charset="0"/>
              </a:rPr>
              <a:t>marco </a:t>
            </a:r>
            <a:r>
              <a:rPr lang="es-HN" dirty="0" smtClean="0">
                <a:solidFill>
                  <a:prstClr val="black"/>
                </a:solidFill>
                <a:latin typeface="Arial" pitchFamily="34" charset="0"/>
                <a:cs typeface="Arial" pitchFamily="34" charset="0"/>
              </a:rPr>
              <a:t>conceptual, </a:t>
            </a:r>
            <a:r>
              <a:rPr lang="es-HN" dirty="0">
                <a:solidFill>
                  <a:prstClr val="black"/>
                </a:solidFill>
                <a:latin typeface="Arial" pitchFamily="34" charset="0"/>
                <a:cs typeface="Arial" pitchFamily="34" charset="0"/>
              </a:rPr>
              <a:t>para </a:t>
            </a:r>
            <a:r>
              <a:rPr lang="es-HN" dirty="0" smtClean="0">
                <a:solidFill>
                  <a:prstClr val="black"/>
                </a:solidFill>
                <a:latin typeface="Arial" pitchFamily="34" charset="0"/>
                <a:cs typeface="Arial" pitchFamily="34" charset="0"/>
              </a:rPr>
              <a:t>una propuesta </a:t>
            </a:r>
            <a:r>
              <a:rPr lang="es-HN" dirty="0">
                <a:solidFill>
                  <a:prstClr val="black"/>
                </a:solidFill>
                <a:latin typeface="Arial" pitchFamily="34" charset="0"/>
                <a:cs typeface="Arial" pitchFamily="34" charset="0"/>
              </a:rPr>
              <a:t>nacional </a:t>
            </a:r>
            <a:r>
              <a:rPr lang="es-HN" dirty="0" smtClean="0">
                <a:solidFill>
                  <a:prstClr val="black"/>
                </a:solidFill>
                <a:latin typeface="Arial" pitchFamily="34" charset="0"/>
                <a:cs typeface="Arial" pitchFamily="34" charset="0"/>
              </a:rPr>
              <a:t>del </a:t>
            </a:r>
            <a:r>
              <a:rPr lang="es-HN" dirty="0">
                <a:solidFill>
                  <a:prstClr val="black"/>
                </a:solidFill>
                <a:latin typeface="Arial" pitchFamily="34" charset="0"/>
                <a:cs typeface="Arial" pitchFamily="34" charset="0"/>
              </a:rPr>
              <a:t>Sistema </a:t>
            </a:r>
            <a:r>
              <a:rPr lang="es-HN" dirty="0" smtClean="0">
                <a:solidFill>
                  <a:prstClr val="black"/>
                </a:solidFill>
                <a:latin typeface="Arial" pitchFamily="34" charset="0"/>
                <a:cs typeface="Arial" pitchFamily="34" charset="0"/>
              </a:rPr>
              <a:t>de Salud.</a:t>
            </a:r>
            <a:r>
              <a:rPr lang="es-HN" b="1" dirty="0" smtClean="0">
                <a:solidFill>
                  <a:srgbClr val="000000"/>
                </a:solidFill>
                <a:latin typeface="Arial" pitchFamily="34" charset="0"/>
                <a:cs typeface="Arial" pitchFamily="34" charset="0"/>
              </a:rPr>
              <a:t> </a:t>
            </a:r>
          </a:p>
          <a:p>
            <a:pPr lvl="0" algn="just">
              <a:spcBef>
                <a:spcPts val="430"/>
              </a:spcBef>
              <a:buFont typeface="Courier New" pitchFamily="49" charset="0"/>
              <a:buChar char="o"/>
            </a:pPr>
            <a:endParaRPr lang="es-HN" dirty="0">
              <a:solidFill>
                <a:prstClr val="black"/>
              </a:solidFill>
              <a:latin typeface="Arial" pitchFamily="34" charset="0"/>
              <a:ea typeface="Times New Roman"/>
              <a:cs typeface="Arial" pitchFamily="34" charset="0"/>
            </a:endParaRPr>
          </a:p>
          <a:p>
            <a:pPr lvl="0" algn="just">
              <a:spcBef>
                <a:spcPts val="430"/>
              </a:spcBef>
              <a:buFont typeface="Courier New" pitchFamily="49" charset="0"/>
              <a:buChar char="o"/>
            </a:pPr>
            <a:r>
              <a:rPr lang="es-HN" dirty="0">
                <a:solidFill>
                  <a:srgbClr val="000000"/>
                </a:solidFill>
                <a:latin typeface="Arial" pitchFamily="34" charset="0"/>
                <a:cs typeface="Arial" pitchFamily="34" charset="0"/>
              </a:rPr>
              <a:t>Contar con los recursos financieros y humanos para la ejecución de la propuesta. </a:t>
            </a:r>
            <a:endParaRPr lang="es-HN" dirty="0" smtClean="0">
              <a:solidFill>
                <a:srgbClr val="000000"/>
              </a:solidFill>
              <a:latin typeface="Arial" pitchFamily="34" charset="0"/>
              <a:cs typeface="Arial" pitchFamily="34" charset="0"/>
            </a:endParaRPr>
          </a:p>
          <a:p>
            <a:pPr lvl="0" algn="just">
              <a:spcBef>
                <a:spcPts val="430"/>
              </a:spcBef>
              <a:buFont typeface="Courier New" pitchFamily="49" charset="0"/>
              <a:buChar char="o"/>
            </a:pPr>
            <a:endParaRPr lang="es-HN" dirty="0" smtClean="0">
              <a:solidFill>
                <a:srgbClr val="000000"/>
              </a:solidFill>
              <a:latin typeface="Arial" pitchFamily="34" charset="0"/>
              <a:cs typeface="Arial" pitchFamily="34" charset="0"/>
            </a:endParaRPr>
          </a:p>
          <a:p>
            <a:pPr lvl="0" algn="just">
              <a:spcBef>
                <a:spcPts val="430"/>
              </a:spcBef>
              <a:buFont typeface="Courier New" pitchFamily="49" charset="0"/>
              <a:buChar char="o"/>
            </a:pPr>
            <a:r>
              <a:rPr lang="es-HN" dirty="0">
                <a:solidFill>
                  <a:prstClr val="black"/>
                </a:solidFill>
                <a:latin typeface="Arial" pitchFamily="34" charset="0"/>
                <a:cs typeface="Arial" pitchFamily="34" charset="0"/>
              </a:rPr>
              <a:t>Diseñar un Programa Nacional  de protección previsional</a:t>
            </a:r>
          </a:p>
          <a:p>
            <a:pPr marL="731520" lvl="0" indent="-457200" algn="just">
              <a:spcBef>
                <a:spcPts val="430"/>
              </a:spcBef>
              <a:buFont typeface="Courier New" pitchFamily="49" charset="0"/>
              <a:buChar char="o"/>
            </a:pPr>
            <a:endParaRPr lang="es-HN" dirty="0">
              <a:solidFill>
                <a:prstClr val="black"/>
              </a:solidFill>
              <a:latin typeface="Arial" pitchFamily="34" charset="0"/>
              <a:ea typeface="Times New Roman"/>
              <a:cs typeface="Arial" pitchFamily="34" charset="0"/>
            </a:endParaRPr>
          </a:p>
          <a:p>
            <a:pPr lvl="0" algn="just">
              <a:spcBef>
                <a:spcPts val="430"/>
              </a:spcBef>
              <a:buFont typeface="Courier New" pitchFamily="49" charset="0"/>
              <a:buChar char="o"/>
            </a:pPr>
            <a:r>
              <a:rPr lang="es-ES" dirty="0">
                <a:solidFill>
                  <a:srgbClr val="000000"/>
                </a:solidFill>
                <a:latin typeface="Arial" pitchFamily="34" charset="0"/>
                <a:cs typeface="Arial" pitchFamily="34" charset="0"/>
              </a:rPr>
              <a:t>Ampliar los objetivos de Previsión Social incluidos los servicios de salud a través de un sistema de mayor inclusión.</a:t>
            </a:r>
            <a:endParaRPr lang="es-HN" dirty="0">
              <a:solidFill>
                <a:prstClr val="black"/>
              </a:solidFill>
              <a:latin typeface="Arial" pitchFamily="34" charset="0"/>
              <a:ea typeface="Times New Roman"/>
              <a:cs typeface="Arial" pitchFamily="34" charset="0"/>
            </a:endParaRPr>
          </a:p>
          <a:p>
            <a:pPr marL="342900" lvl="0" indent="-342900" algn="just">
              <a:spcBef>
                <a:spcPts val="430"/>
              </a:spcBef>
              <a:buFont typeface="Wingdings"/>
              <a:buChar char=""/>
            </a:pPr>
            <a:endParaRPr lang="es-HN" sz="2800" dirty="0">
              <a:solidFill>
                <a:prstClr val="black"/>
              </a:solidFill>
              <a:latin typeface="Times New Roman"/>
              <a:ea typeface="Times New Roman"/>
            </a:endParaRPr>
          </a:p>
        </p:txBody>
      </p:sp>
    </p:spTree>
    <p:extLst>
      <p:ext uri="{BB962C8B-B14F-4D97-AF65-F5344CB8AC3E}">
        <p14:creationId xmlns:p14="http://schemas.microsoft.com/office/powerpoint/2010/main" val="5295285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normAutofit/>
          </a:bodyPr>
          <a:lstStyle/>
          <a:p>
            <a:r>
              <a:rPr lang="es-HN" sz="4000" b="1" dirty="0" smtClean="0">
                <a:latin typeface="Arial" pitchFamily="34" charset="0"/>
                <a:cs typeface="Arial" pitchFamily="34" charset="0"/>
              </a:rPr>
              <a:t>Ejes Transversales</a:t>
            </a:r>
            <a:endParaRPr lang="es-HN" sz="4000" b="1" dirty="0">
              <a:latin typeface="Arial" pitchFamily="34" charset="0"/>
              <a:cs typeface="Arial" pitchFamily="34" charset="0"/>
            </a:endParaRPr>
          </a:p>
        </p:txBody>
      </p:sp>
      <p:sp>
        <p:nvSpPr>
          <p:cNvPr id="3" name="2 Marcador de contenido"/>
          <p:cNvSpPr>
            <a:spLocks noGrp="1"/>
          </p:cNvSpPr>
          <p:nvPr>
            <p:ph sz="quarter" idx="1"/>
          </p:nvPr>
        </p:nvSpPr>
        <p:spPr>
          <a:xfrm>
            <a:off x="457200" y="1268760"/>
            <a:ext cx="7859216" cy="4608512"/>
          </a:xfrm>
        </p:spPr>
        <p:txBody>
          <a:bodyPr>
            <a:noAutofit/>
          </a:bodyPr>
          <a:lstStyle/>
          <a:p>
            <a:pPr marL="318770" algn="just">
              <a:spcBef>
                <a:spcPts val="430"/>
              </a:spcBef>
              <a:spcAft>
                <a:spcPts val="0"/>
              </a:spcAft>
            </a:pPr>
            <a:r>
              <a:rPr lang="es-HN" dirty="0">
                <a:latin typeface="Arial" pitchFamily="34" charset="0"/>
                <a:ea typeface="Times New Roman"/>
                <a:cs typeface="Arial" pitchFamily="34" charset="0"/>
              </a:rPr>
              <a:t>E</a:t>
            </a:r>
            <a:r>
              <a:rPr lang="es-HN" dirty="0" smtClean="0">
                <a:latin typeface="Arial" pitchFamily="34" charset="0"/>
                <a:ea typeface="Times New Roman"/>
                <a:cs typeface="Arial" pitchFamily="34" charset="0"/>
              </a:rPr>
              <a:t>stilo </a:t>
            </a:r>
            <a:r>
              <a:rPr lang="es-HN" dirty="0">
                <a:latin typeface="Arial" pitchFamily="34" charset="0"/>
                <a:ea typeface="Times New Roman"/>
                <a:cs typeface="Arial" pitchFamily="34" charset="0"/>
              </a:rPr>
              <a:t>de vida </a:t>
            </a:r>
            <a:r>
              <a:rPr lang="es-HN" dirty="0" smtClean="0">
                <a:latin typeface="Arial" pitchFamily="34" charset="0"/>
                <a:ea typeface="Times New Roman"/>
                <a:cs typeface="Arial" pitchFamily="34" charset="0"/>
              </a:rPr>
              <a:t>saludable, buen vivir, el bien estar.</a:t>
            </a:r>
          </a:p>
          <a:p>
            <a:pPr marL="44450" indent="0" algn="just">
              <a:spcBef>
                <a:spcPts val="430"/>
              </a:spcBef>
              <a:spcAft>
                <a:spcPts val="0"/>
              </a:spcAft>
              <a:buNone/>
            </a:pPr>
            <a:endParaRPr lang="es-HN" dirty="0" smtClean="0">
              <a:latin typeface="Arial" pitchFamily="34" charset="0"/>
              <a:ea typeface="Times New Roman"/>
              <a:cs typeface="Arial" pitchFamily="34" charset="0"/>
            </a:endParaRPr>
          </a:p>
          <a:p>
            <a:pPr marL="318770" algn="just">
              <a:spcBef>
                <a:spcPts val="430"/>
              </a:spcBef>
              <a:spcAft>
                <a:spcPts val="0"/>
              </a:spcAft>
            </a:pPr>
            <a:r>
              <a:rPr lang="es-HN" dirty="0" smtClean="0">
                <a:latin typeface="Arial" pitchFamily="34" charset="0"/>
                <a:ea typeface="Times New Roman"/>
                <a:cs typeface="Arial" pitchFamily="34" charset="0"/>
              </a:rPr>
              <a:t> Derechos humanos.</a:t>
            </a:r>
          </a:p>
          <a:p>
            <a:pPr marL="44450" indent="0" algn="just">
              <a:spcBef>
                <a:spcPts val="430"/>
              </a:spcBef>
              <a:spcAft>
                <a:spcPts val="0"/>
              </a:spcAft>
              <a:buNone/>
            </a:pPr>
            <a:endParaRPr lang="es-HN" dirty="0" smtClean="0">
              <a:latin typeface="Arial" pitchFamily="34" charset="0"/>
              <a:ea typeface="Times New Roman"/>
              <a:cs typeface="Arial" pitchFamily="34" charset="0"/>
            </a:endParaRPr>
          </a:p>
          <a:p>
            <a:pPr marL="318770" algn="just">
              <a:spcBef>
                <a:spcPts val="430"/>
              </a:spcBef>
              <a:spcAft>
                <a:spcPts val="0"/>
              </a:spcAft>
            </a:pPr>
            <a:r>
              <a:rPr lang="es-HN" dirty="0" smtClean="0">
                <a:latin typeface="Arial" pitchFamily="34" charset="0"/>
                <a:ea typeface="Times New Roman"/>
                <a:cs typeface="Arial" pitchFamily="34" charset="0"/>
              </a:rPr>
              <a:t> Protección </a:t>
            </a:r>
            <a:r>
              <a:rPr lang="es-HN" dirty="0">
                <a:latin typeface="Arial" pitchFamily="34" charset="0"/>
                <a:ea typeface="Times New Roman"/>
                <a:cs typeface="Arial" pitchFamily="34" charset="0"/>
              </a:rPr>
              <a:t>e inclusión </a:t>
            </a:r>
            <a:r>
              <a:rPr lang="es-HN" dirty="0" smtClean="0">
                <a:latin typeface="Arial" pitchFamily="34" charset="0"/>
                <a:ea typeface="Times New Roman"/>
                <a:cs typeface="Arial" pitchFamily="34" charset="0"/>
              </a:rPr>
              <a:t>social. </a:t>
            </a:r>
          </a:p>
          <a:p>
            <a:pPr marL="318770" algn="just">
              <a:spcBef>
                <a:spcPts val="430"/>
              </a:spcBef>
              <a:spcAft>
                <a:spcPts val="0"/>
              </a:spcAft>
            </a:pPr>
            <a:endParaRPr lang="es-HN" dirty="0">
              <a:latin typeface="Arial" pitchFamily="34" charset="0"/>
              <a:ea typeface="Times New Roman"/>
              <a:cs typeface="Arial" pitchFamily="34" charset="0"/>
            </a:endParaRPr>
          </a:p>
          <a:p>
            <a:pPr marL="44450" indent="0" algn="just">
              <a:spcBef>
                <a:spcPts val="430"/>
              </a:spcBef>
              <a:spcAft>
                <a:spcPts val="0"/>
              </a:spcAft>
              <a:buNone/>
            </a:pPr>
            <a:r>
              <a:rPr lang="es-HN" b="1" dirty="0" smtClean="0">
                <a:latin typeface="Arial" pitchFamily="34" charset="0"/>
                <a:ea typeface="Times New Roman"/>
                <a:cs typeface="Arial" pitchFamily="34" charset="0"/>
              </a:rPr>
              <a:t>Con </a:t>
            </a:r>
            <a:r>
              <a:rPr lang="es-HN" b="1" dirty="0">
                <a:latin typeface="Arial" pitchFamily="34" charset="0"/>
                <a:ea typeface="Times New Roman"/>
                <a:cs typeface="Arial" pitchFamily="34" charset="0"/>
              </a:rPr>
              <a:t>mayor atención a los sectores más vulnerables del </a:t>
            </a:r>
            <a:r>
              <a:rPr lang="es-HN" b="1" dirty="0" smtClean="0">
                <a:latin typeface="Arial" pitchFamily="34" charset="0"/>
                <a:ea typeface="Times New Roman"/>
                <a:cs typeface="Arial" pitchFamily="34" charset="0"/>
              </a:rPr>
              <a:t>país históricamente excluidos. </a:t>
            </a:r>
            <a:endParaRPr lang="es-HN" b="1" dirty="0">
              <a:latin typeface="Arial" pitchFamily="34" charset="0"/>
              <a:ea typeface="Times New Roman"/>
              <a:cs typeface="Arial" pitchFamily="34" charset="0"/>
            </a:endParaRPr>
          </a:p>
          <a:p>
            <a:endParaRPr lang="es-HN" sz="2800" dirty="0"/>
          </a:p>
        </p:txBody>
      </p:sp>
    </p:spTree>
    <p:extLst>
      <p:ext uri="{BB962C8B-B14F-4D97-AF65-F5344CB8AC3E}">
        <p14:creationId xmlns:p14="http://schemas.microsoft.com/office/powerpoint/2010/main" val="205837986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7992888" cy="1080120"/>
          </a:xfrm>
        </p:spPr>
        <p:txBody>
          <a:bodyPr>
            <a:normAutofit/>
          </a:bodyPr>
          <a:lstStyle/>
          <a:p>
            <a:pPr algn="just"/>
            <a:r>
              <a:rPr lang="es-HN" b="1" dirty="0" smtClean="0">
                <a:latin typeface="Arial" pitchFamily="34" charset="0"/>
                <a:cs typeface="Arial" pitchFamily="34" charset="0"/>
              </a:rPr>
              <a:t>Medidas requeridas para implementar la propuesta</a:t>
            </a:r>
            <a:endParaRPr lang="es-HN" b="1" dirty="0">
              <a:latin typeface="Arial" pitchFamily="34" charset="0"/>
              <a:cs typeface="Arial" pitchFamily="34" charset="0"/>
            </a:endParaRPr>
          </a:p>
        </p:txBody>
      </p:sp>
      <p:sp>
        <p:nvSpPr>
          <p:cNvPr id="3" name="2 Marcador de contenido"/>
          <p:cNvSpPr>
            <a:spLocks noGrp="1"/>
          </p:cNvSpPr>
          <p:nvPr>
            <p:ph sz="quarter" idx="1"/>
          </p:nvPr>
        </p:nvSpPr>
        <p:spPr>
          <a:xfrm>
            <a:off x="323528" y="1844824"/>
            <a:ext cx="8280920" cy="4464496"/>
          </a:xfrm>
        </p:spPr>
        <p:txBody>
          <a:bodyPr>
            <a:noAutofit/>
          </a:bodyPr>
          <a:lstStyle/>
          <a:p>
            <a:pPr marL="318770" algn="just">
              <a:spcBef>
                <a:spcPts val="430"/>
              </a:spcBef>
              <a:spcAft>
                <a:spcPts val="0"/>
              </a:spcAft>
            </a:pPr>
            <a:r>
              <a:rPr lang="es-HN" sz="2000" dirty="0" smtClean="0">
                <a:latin typeface="Arial" pitchFamily="34" charset="0"/>
                <a:ea typeface="Times New Roman"/>
                <a:cs typeface="Arial" pitchFamily="34" charset="0"/>
              </a:rPr>
              <a:t>Mayor </a:t>
            </a:r>
            <a:r>
              <a:rPr lang="es-HN" sz="2000" dirty="0">
                <a:latin typeface="Arial" pitchFamily="34" charset="0"/>
                <a:ea typeface="Times New Roman"/>
                <a:cs typeface="Arial" pitchFamily="34" charset="0"/>
              </a:rPr>
              <a:t>esfuerzo fiscal que permita implementar el denominado piso de Protección Social o en su defecto tendría que afectarse negativamente el nivel de extensión de los beneficios a corto plazo</a:t>
            </a:r>
            <a:r>
              <a:rPr lang="es-HN" sz="2000" dirty="0" smtClean="0">
                <a:latin typeface="Arial" pitchFamily="34" charset="0"/>
                <a:ea typeface="Times New Roman"/>
                <a:cs typeface="Arial" pitchFamily="34" charset="0"/>
              </a:rPr>
              <a:t>.</a:t>
            </a:r>
          </a:p>
          <a:p>
            <a:pPr marL="318770" algn="just">
              <a:spcBef>
                <a:spcPts val="430"/>
              </a:spcBef>
              <a:spcAft>
                <a:spcPts val="0"/>
              </a:spcAft>
            </a:pPr>
            <a:endParaRPr lang="es-HN" sz="2000" dirty="0" smtClean="0">
              <a:latin typeface="Arial" pitchFamily="34" charset="0"/>
              <a:ea typeface="Times New Roman"/>
              <a:cs typeface="Arial" pitchFamily="34" charset="0"/>
            </a:endParaRPr>
          </a:p>
          <a:p>
            <a:pPr marL="318770" algn="just">
              <a:spcBef>
                <a:spcPts val="430"/>
              </a:spcBef>
            </a:pPr>
            <a:r>
              <a:rPr lang="es-CR" sz="2000" dirty="0">
                <a:solidFill>
                  <a:prstClr val="black"/>
                </a:solidFill>
                <a:latin typeface="Tahoma" pitchFamily="34" charset="0"/>
                <a:ea typeface="Tahoma" pitchFamily="34" charset="0"/>
                <a:cs typeface="Tahoma" pitchFamily="34" charset="0"/>
              </a:rPr>
              <a:t>La alternativa consiste en una inclusión paulatina de los componentes en el tiempo, de manera que los costos iníciales de instalación, no se sufran todos en conjunto; además se puede emplear un enfoque de grupo familiar en lugar de individuo, para de esta manera, basándose en un beneficio primario por la primera condición que se desea proteger, se paguen en adición beneficios secundarios</a:t>
            </a:r>
            <a:r>
              <a:rPr lang="es-CR" sz="2000" dirty="0">
                <a:solidFill>
                  <a:prstClr val="black"/>
                </a:solidFill>
                <a:latin typeface="Cambria"/>
              </a:rPr>
              <a:t>. </a:t>
            </a:r>
            <a:r>
              <a:rPr lang="es-CR" sz="2000" dirty="0">
                <a:solidFill>
                  <a:srgbClr val="000000"/>
                </a:solidFill>
                <a:latin typeface="Tahoma"/>
              </a:rPr>
              <a:t>El efecto inicial de cualquier transferencia de dinero deberá ser aumentar el nivel de ingreso de la familia, de lo contrario se la profundiza  la pobreza en los hogares.</a:t>
            </a:r>
            <a:endParaRPr lang="es-HN" sz="2000" dirty="0">
              <a:latin typeface="Times New Roman"/>
              <a:ea typeface="Times New Roman"/>
            </a:endParaRPr>
          </a:p>
          <a:p>
            <a:pPr marL="318770" algn="just">
              <a:spcBef>
                <a:spcPts val="430"/>
              </a:spcBef>
              <a:spcAft>
                <a:spcPts val="0"/>
              </a:spcAft>
            </a:pPr>
            <a:endParaRPr lang="es-HN" sz="2000" dirty="0">
              <a:latin typeface="Arial" pitchFamily="34" charset="0"/>
              <a:ea typeface="Times New Roman"/>
              <a:cs typeface="Arial" pitchFamily="34" charset="0"/>
            </a:endParaRPr>
          </a:p>
          <a:p>
            <a:pPr indent="0">
              <a:buNone/>
            </a:pPr>
            <a:endParaRPr lang="es-HN" sz="2000" dirty="0"/>
          </a:p>
        </p:txBody>
      </p:sp>
    </p:spTree>
    <p:extLst>
      <p:ext uri="{BB962C8B-B14F-4D97-AF65-F5344CB8AC3E}">
        <p14:creationId xmlns:p14="http://schemas.microsoft.com/office/powerpoint/2010/main" val="203822647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0"/>
            <a:ext cx="7848872" cy="1440160"/>
          </a:xfrm>
        </p:spPr>
        <p:txBody>
          <a:bodyPr>
            <a:normAutofit/>
          </a:bodyPr>
          <a:lstStyle/>
          <a:p>
            <a:pPr algn="just"/>
            <a:r>
              <a:rPr lang="es-HN" sz="3200" b="1" dirty="0" smtClean="0">
                <a:latin typeface="Arial" pitchFamily="34" charset="0"/>
                <a:cs typeface="Arial" pitchFamily="34" charset="0"/>
              </a:rPr>
              <a:t>Principios y valores que serán el fundamento de la propuesta</a:t>
            </a:r>
            <a:endParaRPr lang="es-HN" sz="3200" b="1" dirty="0">
              <a:latin typeface="Arial" pitchFamily="34" charset="0"/>
              <a:cs typeface="Arial" pitchFamily="34" charset="0"/>
            </a:endParaRPr>
          </a:p>
        </p:txBody>
      </p:sp>
      <p:sp>
        <p:nvSpPr>
          <p:cNvPr id="3" name="2 Marcador de contenido"/>
          <p:cNvSpPr>
            <a:spLocks noGrp="1"/>
          </p:cNvSpPr>
          <p:nvPr>
            <p:ph sz="quarter" idx="1"/>
          </p:nvPr>
        </p:nvSpPr>
        <p:spPr>
          <a:xfrm>
            <a:off x="971600" y="1844824"/>
            <a:ext cx="7200800" cy="3456384"/>
          </a:xfrm>
        </p:spPr>
        <p:txBody>
          <a:bodyPr>
            <a:noAutofit/>
          </a:bodyPr>
          <a:lstStyle/>
          <a:p>
            <a:pPr marL="433070" indent="-457200" algn="just">
              <a:spcBef>
                <a:spcPts val="600"/>
              </a:spcBef>
              <a:spcAft>
                <a:spcPts val="0"/>
              </a:spcAft>
              <a:buFont typeface="Arial" pitchFamily="34" charset="0"/>
              <a:buChar char="•"/>
            </a:pPr>
            <a:r>
              <a:rPr lang="es-HN" sz="2800" dirty="0" smtClean="0">
                <a:latin typeface="Tahoma"/>
                <a:ea typeface="Times New Roman"/>
              </a:rPr>
              <a:t> </a:t>
            </a:r>
            <a:r>
              <a:rPr lang="es-HN" sz="2800" dirty="0">
                <a:latin typeface="Arial" pitchFamily="34" charset="0"/>
                <a:ea typeface="Times New Roman"/>
                <a:cs typeface="Arial" pitchFamily="34" charset="0"/>
              </a:rPr>
              <a:t>Acceso </a:t>
            </a:r>
            <a:r>
              <a:rPr lang="es-HN" sz="2800" dirty="0" smtClean="0">
                <a:latin typeface="Arial" pitchFamily="34" charset="0"/>
                <a:ea typeface="Times New Roman"/>
                <a:cs typeface="Arial" pitchFamily="34" charset="0"/>
              </a:rPr>
              <a:t>Universal</a:t>
            </a:r>
          </a:p>
          <a:p>
            <a:pPr marL="433070" indent="-457200" algn="just">
              <a:spcBef>
                <a:spcPts val="600"/>
              </a:spcBef>
              <a:spcAft>
                <a:spcPts val="0"/>
              </a:spcAft>
              <a:buFont typeface="Arial" pitchFamily="34" charset="0"/>
              <a:buChar char="•"/>
            </a:pPr>
            <a:r>
              <a:rPr lang="es-HN" sz="2800" dirty="0" smtClean="0">
                <a:latin typeface="Arial" pitchFamily="34" charset="0"/>
                <a:ea typeface="Times New Roman"/>
                <a:cs typeface="Arial" pitchFamily="34" charset="0"/>
              </a:rPr>
              <a:t> Equidad.</a:t>
            </a:r>
          </a:p>
          <a:p>
            <a:pPr marL="433070" indent="-457200" algn="just">
              <a:spcBef>
                <a:spcPts val="430"/>
              </a:spcBef>
              <a:spcAft>
                <a:spcPts val="0"/>
              </a:spcAft>
              <a:buFont typeface="Arial" pitchFamily="34" charset="0"/>
              <a:buChar char="•"/>
            </a:pPr>
            <a:r>
              <a:rPr lang="es-HN" sz="2800" dirty="0" smtClean="0">
                <a:latin typeface="Arial" pitchFamily="34" charset="0"/>
                <a:ea typeface="Times New Roman"/>
                <a:cs typeface="Arial" pitchFamily="34" charset="0"/>
              </a:rPr>
              <a:t> Solidaridad.</a:t>
            </a:r>
          </a:p>
          <a:p>
            <a:pPr marL="433070" indent="-457200" algn="just">
              <a:spcBef>
                <a:spcPts val="430"/>
              </a:spcBef>
              <a:spcAft>
                <a:spcPts val="0"/>
              </a:spcAft>
              <a:buFont typeface="Arial" pitchFamily="34" charset="0"/>
              <a:buChar char="•"/>
            </a:pPr>
            <a:r>
              <a:rPr lang="es-HN" sz="2800" dirty="0" smtClean="0">
                <a:latin typeface="Arial" pitchFamily="34" charset="0"/>
                <a:ea typeface="Times New Roman"/>
                <a:cs typeface="Arial" pitchFamily="34" charset="0"/>
              </a:rPr>
              <a:t>Derechos Humanos</a:t>
            </a:r>
          </a:p>
          <a:p>
            <a:pPr marL="433070" indent="-457200" algn="just">
              <a:spcBef>
                <a:spcPts val="430"/>
              </a:spcBef>
              <a:spcAft>
                <a:spcPts val="0"/>
              </a:spcAft>
              <a:buFont typeface="Arial" pitchFamily="34" charset="0"/>
              <a:buChar char="•"/>
            </a:pPr>
            <a:r>
              <a:rPr lang="es-HN" sz="2800" dirty="0" smtClean="0">
                <a:latin typeface="Arial" pitchFamily="34" charset="0"/>
                <a:ea typeface="Times New Roman"/>
                <a:cs typeface="Arial" pitchFamily="34" charset="0"/>
              </a:rPr>
              <a:t>Participación Social</a:t>
            </a:r>
          </a:p>
          <a:p>
            <a:pPr marL="433070" indent="-457200" algn="just">
              <a:spcBef>
                <a:spcPts val="430"/>
              </a:spcBef>
              <a:spcAft>
                <a:spcPts val="0"/>
              </a:spcAft>
              <a:buFont typeface="Arial" pitchFamily="34" charset="0"/>
              <a:buChar char="•"/>
            </a:pPr>
            <a:r>
              <a:rPr lang="es-HN" sz="2800" dirty="0" smtClean="0">
                <a:latin typeface="Arial" pitchFamily="34" charset="0"/>
                <a:ea typeface="Times New Roman"/>
                <a:cs typeface="Arial" pitchFamily="34" charset="0"/>
              </a:rPr>
              <a:t>Unidad</a:t>
            </a:r>
          </a:p>
          <a:p>
            <a:pPr marL="433070" indent="-457200" algn="just">
              <a:spcBef>
                <a:spcPts val="430"/>
              </a:spcBef>
              <a:spcAft>
                <a:spcPts val="0"/>
              </a:spcAft>
              <a:buFont typeface="Arial" pitchFamily="34" charset="0"/>
              <a:buChar char="•"/>
            </a:pPr>
            <a:r>
              <a:rPr lang="es-HN" sz="2800" dirty="0" smtClean="0">
                <a:latin typeface="Arial" pitchFamily="34" charset="0"/>
                <a:ea typeface="Times New Roman"/>
                <a:cs typeface="Arial" pitchFamily="34" charset="0"/>
              </a:rPr>
              <a:t>Un servicio Publico</a:t>
            </a:r>
          </a:p>
        </p:txBody>
      </p:sp>
    </p:spTree>
    <p:extLst>
      <p:ext uri="{BB962C8B-B14F-4D97-AF65-F5344CB8AC3E}">
        <p14:creationId xmlns:p14="http://schemas.microsoft.com/office/powerpoint/2010/main" val="184472443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91264" cy="1143000"/>
          </a:xfrm>
        </p:spPr>
        <p:txBody>
          <a:bodyPr/>
          <a:lstStyle/>
          <a:p>
            <a:r>
              <a:rPr lang="es-HN" sz="2800" b="1" dirty="0">
                <a:latin typeface="Arial" pitchFamily="34" charset="0"/>
                <a:cs typeface="Arial" pitchFamily="34" charset="0"/>
              </a:rPr>
              <a:t>Principios y valores que serán el fundamento de la propuesta</a:t>
            </a:r>
            <a:endParaRPr lang="es-HN" dirty="0"/>
          </a:p>
        </p:txBody>
      </p:sp>
      <p:sp>
        <p:nvSpPr>
          <p:cNvPr id="3" name="2 Marcador de contenido"/>
          <p:cNvSpPr>
            <a:spLocks noGrp="1"/>
          </p:cNvSpPr>
          <p:nvPr>
            <p:ph sz="quarter" idx="1"/>
          </p:nvPr>
        </p:nvSpPr>
        <p:spPr/>
        <p:txBody>
          <a:bodyPr>
            <a:normAutofit/>
          </a:bodyPr>
          <a:lstStyle/>
          <a:p>
            <a:pPr marL="318770" lvl="0" algn="just">
              <a:spcBef>
                <a:spcPts val="430"/>
              </a:spcBef>
            </a:pPr>
            <a:r>
              <a:rPr lang="es-HN" sz="2800" dirty="0">
                <a:solidFill>
                  <a:prstClr val="black"/>
                </a:solidFill>
                <a:latin typeface="Tahoma"/>
                <a:ea typeface="Times New Roman"/>
              </a:rPr>
              <a:t>Uso de las mejores prácticas efectivas  reconocidas </a:t>
            </a:r>
            <a:r>
              <a:rPr lang="es-HN" sz="2800" dirty="0" smtClean="0">
                <a:solidFill>
                  <a:prstClr val="black"/>
                </a:solidFill>
                <a:latin typeface="Tahoma"/>
                <a:ea typeface="Times New Roman"/>
              </a:rPr>
              <a:t>internacionalmente</a:t>
            </a:r>
          </a:p>
          <a:p>
            <a:pPr marL="44450" lvl="0" indent="0" algn="just">
              <a:spcBef>
                <a:spcPts val="430"/>
              </a:spcBef>
              <a:buNone/>
            </a:pPr>
            <a:endParaRPr lang="es-HN" sz="2800" dirty="0">
              <a:solidFill>
                <a:prstClr val="black"/>
              </a:solidFill>
              <a:latin typeface="Tahoma"/>
              <a:ea typeface="Times New Roman"/>
            </a:endParaRPr>
          </a:p>
          <a:p>
            <a:pPr marL="318770" lvl="0" algn="just">
              <a:spcBef>
                <a:spcPts val="430"/>
              </a:spcBef>
            </a:pPr>
            <a:r>
              <a:rPr lang="es-HN" sz="2800" dirty="0">
                <a:solidFill>
                  <a:prstClr val="black"/>
                </a:solidFill>
                <a:latin typeface="Tahoma"/>
                <a:ea typeface="Times New Roman"/>
              </a:rPr>
              <a:t> </a:t>
            </a:r>
            <a:r>
              <a:rPr lang="es-HN" sz="2800" dirty="0" smtClean="0">
                <a:solidFill>
                  <a:prstClr val="black"/>
                </a:solidFill>
                <a:latin typeface="Tahoma"/>
                <a:ea typeface="Times New Roman"/>
              </a:rPr>
              <a:t>Sostenibilidad </a:t>
            </a:r>
            <a:r>
              <a:rPr lang="es-HN" sz="2800" dirty="0">
                <a:solidFill>
                  <a:prstClr val="black"/>
                </a:solidFill>
                <a:latin typeface="Tahoma"/>
                <a:ea typeface="Times New Roman"/>
              </a:rPr>
              <a:t>financiera y </a:t>
            </a:r>
            <a:r>
              <a:rPr lang="es-HN" sz="2800" dirty="0" smtClean="0">
                <a:solidFill>
                  <a:prstClr val="black"/>
                </a:solidFill>
                <a:latin typeface="Tahoma"/>
                <a:ea typeface="Times New Roman"/>
              </a:rPr>
              <a:t>técnica</a:t>
            </a:r>
          </a:p>
          <a:p>
            <a:pPr marL="44450" lvl="0" indent="0" algn="just">
              <a:spcBef>
                <a:spcPts val="430"/>
              </a:spcBef>
              <a:buNone/>
            </a:pPr>
            <a:endParaRPr lang="es-HN" sz="2800" dirty="0">
              <a:solidFill>
                <a:prstClr val="black"/>
              </a:solidFill>
              <a:latin typeface="Tahoma"/>
              <a:ea typeface="Times New Roman"/>
            </a:endParaRPr>
          </a:p>
          <a:p>
            <a:pPr marL="318770" lvl="0" algn="just">
              <a:spcBef>
                <a:spcPts val="430"/>
              </a:spcBef>
            </a:pPr>
            <a:r>
              <a:rPr lang="es-HN" sz="2800" dirty="0">
                <a:solidFill>
                  <a:prstClr val="black"/>
                </a:solidFill>
                <a:latin typeface="Tahoma"/>
                <a:ea typeface="Times New Roman"/>
              </a:rPr>
              <a:t> Responsabilidad y rendición de cuentas.</a:t>
            </a:r>
            <a:endParaRPr lang="es-HN" sz="2800" dirty="0">
              <a:solidFill>
                <a:prstClr val="black"/>
              </a:solidFill>
              <a:latin typeface="Times New Roman"/>
              <a:ea typeface="Times New Roman"/>
            </a:endParaRPr>
          </a:p>
          <a:p>
            <a:endParaRPr lang="es-HN" dirty="0"/>
          </a:p>
        </p:txBody>
      </p:sp>
    </p:spTree>
    <p:extLst>
      <p:ext uri="{BB962C8B-B14F-4D97-AF65-F5344CB8AC3E}">
        <p14:creationId xmlns:p14="http://schemas.microsoft.com/office/powerpoint/2010/main" val="402114446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08912" cy="1296144"/>
          </a:xfrm>
        </p:spPr>
        <p:txBody>
          <a:bodyPr>
            <a:noAutofit/>
          </a:bodyPr>
          <a:lstStyle/>
          <a:p>
            <a:pPr marL="318770" lvl="0" indent="-274320" algn="just">
              <a:lnSpc>
                <a:spcPct val="150000"/>
              </a:lnSpc>
              <a:spcBef>
                <a:spcPts val="430"/>
              </a:spcBef>
            </a:pPr>
            <a:r>
              <a:rPr lang="es-HN" sz="2600" b="1" dirty="0" smtClean="0">
                <a:latin typeface="Arial" pitchFamily="34" charset="0"/>
                <a:cs typeface="Arial" pitchFamily="34" charset="0"/>
              </a:rPr>
              <a:t>Derechos Humanos y protección Social </a:t>
            </a:r>
            <a:endParaRPr lang="es-HN" sz="2600" b="1" dirty="0">
              <a:latin typeface="Arial" pitchFamily="34" charset="0"/>
              <a:cs typeface="Arial" pitchFamily="34" charset="0"/>
            </a:endParaRPr>
          </a:p>
        </p:txBody>
      </p:sp>
      <p:sp>
        <p:nvSpPr>
          <p:cNvPr id="3" name="2 Marcador de contenido"/>
          <p:cNvSpPr>
            <a:spLocks noGrp="1"/>
          </p:cNvSpPr>
          <p:nvPr>
            <p:ph sz="quarter" idx="1"/>
          </p:nvPr>
        </p:nvSpPr>
        <p:spPr>
          <a:xfrm>
            <a:off x="683568" y="1556792"/>
            <a:ext cx="7632848" cy="3600400"/>
          </a:xfrm>
        </p:spPr>
        <p:txBody>
          <a:bodyPr>
            <a:normAutofit fontScale="92500" lnSpcReduction="20000"/>
          </a:bodyPr>
          <a:lstStyle/>
          <a:p>
            <a:pPr marL="318770" algn="just">
              <a:spcBef>
                <a:spcPts val="430"/>
              </a:spcBef>
              <a:spcAft>
                <a:spcPts val="0"/>
              </a:spcAft>
            </a:pPr>
            <a:endParaRPr lang="es-HN" sz="1600" dirty="0">
              <a:latin typeface="Times New Roman"/>
              <a:ea typeface="Times New Roman"/>
            </a:endParaRPr>
          </a:p>
          <a:p>
            <a:pPr marL="318770" algn="just">
              <a:spcBef>
                <a:spcPts val="430"/>
              </a:spcBef>
              <a:spcAft>
                <a:spcPts val="0"/>
              </a:spcAft>
            </a:pPr>
            <a:r>
              <a:rPr lang="es-HN" sz="2800" dirty="0" smtClean="0">
                <a:latin typeface="Arial" pitchFamily="34" charset="0"/>
                <a:ea typeface="Times New Roman"/>
                <a:cs typeface="Arial" pitchFamily="34" charset="0"/>
              </a:rPr>
              <a:t>La </a:t>
            </a:r>
            <a:r>
              <a:rPr lang="es-HN" sz="2800" dirty="0">
                <a:latin typeface="Arial" pitchFamily="34" charset="0"/>
                <a:ea typeface="Times New Roman"/>
                <a:cs typeface="Arial" pitchFamily="34" charset="0"/>
              </a:rPr>
              <a:t>declaración Universal de los derechos Humanos establece el derecho de todas las personas a gozar de un ingreso y acceso a todos los servicios sociales</a:t>
            </a:r>
            <a:r>
              <a:rPr lang="es-HN" sz="2800" dirty="0">
                <a:latin typeface="Tahoma"/>
                <a:ea typeface="Times New Roman"/>
              </a:rPr>
              <a:t>. </a:t>
            </a:r>
            <a:endParaRPr lang="es-HN" sz="2800" dirty="0" smtClean="0">
              <a:latin typeface="Tahoma"/>
              <a:ea typeface="Times New Roman"/>
            </a:endParaRPr>
          </a:p>
          <a:p>
            <a:pPr marL="318770" algn="just">
              <a:spcBef>
                <a:spcPts val="430"/>
              </a:spcBef>
              <a:spcAft>
                <a:spcPts val="0"/>
              </a:spcAft>
            </a:pPr>
            <a:endParaRPr lang="es-HN" sz="2800" dirty="0" smtClean="0">
              <a:latin typeface="Tahoma"/>
              <a:ea typeface="Times New Roman"/>
            </a:endParaRPr>
          </a:p>
          <a:p>
            <a:pPr marL="318770" algn="just">
              <a:spcBef>
                <a:spcPts val="430"/>
              </a:spcBef>
              <a:spcAft>
                <a:spcPts val="0"/>
              </a:spcAft>
            </a:pPr>
            <a:r>
              <a:rPr lang="es-HN" sz="2800" dirty="0" smtClean="0">
                <a:latin typeface="Tahoma"/>
              </a:rPr>
              <a:t>A nuestro criterio la Seguridad Social es un derecho humano fundamental, aunque actualmente no sea considerado de esa manera por la OIT.</a:t>
            </a:r>
            <a:endParaRPr lang="es-HN" sz="2800" dirty="0"/>
          </a:p>
        </p:txBody>
      </p:sp>
    </p:spTree>
    <p:extLst>
      <p:ext uri="{BB962C8B-B14F-4D97-AF65-F5344CB8AC3E}">
        <p14:creationId xmlns:p14="http://schemas.microsoft.com/office/powerpoint/2010/main" val="315865584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11560" y="260648"/>
            <a:ext cx="7732340" cy="864096"/>
          </a:xfrm>
        </p:spPr>
        <p:txBody>
          <a:bodyPr>
            <a:normAutofit/>
          </a:bodyPr>
          <a:lstStyle/>
          <a:p>
            <a:pPr algn="just"/>
            <a:r>
              <a:rPr lang="es-HN" sz="2400" dirty="0">
                <a:latin typeface="Arial" pitchFamily="34" charset="0"/>
                <a:cs typeface="Arial" pitchFamily="34" charset="0"/>
              </a:rPr>
              <a:t>SEGURIDAD Y PREVISION SOCIAL EN HONDURAS </a:t>
            </a:r>
            <a:r>
              <a:rPr lang="es-HN" sz="2400" dirty="0" smtClean="0">
                <a:latin typeface="Arial" pitchFamily="34" charset="0"/>
                <a:cs typeface="Arial" pitchFamily="34" charset="0"/>
              </a:rPr>
              <a:t>Y SUS PERSPECTIVAS</a:t>
            </a:r>
            <a:endParaRPr lang="es-HN" sz="2400" dirty="0">
              <a:latin typeface="Arial" pitchFamily="34" charset="0"/>
              <a:cs typeface="Arial" pitchFamily="34" charset="0"/>
            </a:endParaRPr>
          </a:p>
        </p:txBody>
      </p:sp>
      <p:sp>
        <p:nvSpPr>
          <p:cNvPr id="4" name="3 Marcador de contenido"/>
          <p:cNvSpPr>
            <a:spLocks noGrp="1"/>
          </p:cNvSpPr>
          <p:nvPr>
            <p:ph sz="quarter" idx="1"/>
          </p:nvPr>
        </p:nvSpPr>
        <p:spPr>
          <a:xfrm>
            <a:off x="323528" y="1340768"/>
            <a:ext cx="8424936" cy="4752528"/>
          </a:xfrm>
        </p:spPr>
        <p:txBody>
          <a:bodyPr>
            <a:normAutofit/>
          </a:bodyPr>
          <a:lstStyle/>
          <a:p>
            <a:pPr algn="just"/>
            <a:r>
              <a:rPr lang="es-HN" sz="1900" dirty="0">
                <a:latin typeface="Arial" pitchFamily="34" charset="0"/>
                <a:cs typeface="Arial" pitchFamily="34" charset="0"/>
              </a:rPr>
              <a:t>La asistencia social puede definirse como un conjunto de ideas, discursos y acciones orientadas a atender a la pobreza, que pueda brindarse desde el ámbito gubernamental, el religioso y desde el tercer sector (en tanto sociedad civil organizada) de manera más escueta, la asistencia social puede entenderse como toda acción dirigida a la población que en diversos momentos de la historia ha sido marginada y/o </a:t>
            </a:r>
            <a:r>
              <a:rPr lang="es-HN" sz="1900" dirty="0" smtClean="0">
                <a:latin typeface="Arial" pitchFamily="34" charset="0"/>
                <a:cs typeface="Arial" pitchFamily="34" charset="0"/>
              </a:rPr>
              <a:t>excluida.</a:t>
            </a:r>
          </a:p>
          <a:p>
            <a:pPr marL="0" indent="0" algn="just">
              <a:buNone/>
            </a:pPr>
            <a:r>
              <a:rPr lang="es-HN" sz="1900" dirty="0" smtClean="0">
                <a:latin typeface="Arial" pitchFamily="34" charset="0"/>
                <a:cs typeface="Arial" pitchFamily="34" charset="0"/>
              </a:rPr>
              <a:t> </a:t>
            </a:r>
            <a:endParaRPr lang="es-HN" sz="1900" dirty="0">
              <a:latin typeface="Arial" pitchFamily="34" charset="0"/>
              <a:cs typeface="Arial" pitchFamily="34" charset="0"/>
            </a:endParaRPr>
          </a:p>
          <a:p>
            <a:pPr algn="just"/>
            <a:r>
              <a:rPr lang="es-MX" sz="1900" dirty="0">
                <a:latin typeface="Arial" pitchFamily="34" charset="0"/>
                <a:cs typeface="Arial" pitchFamily="34" charset="0"/>
              </a:rPr>
              <a:t>El desarrollo social es un proceso que, en el transcurso del tiempo, conduce al mejoramiento de las condiciones de vida de toda la población en diferentes ámbitos: salud, educación, nutrición, vivienda, vulnerabilidad, seguridad social, empleo, salarios, principalmente. Implica también la reducción de la pobreza y la desigualdad en el ingreso. En este proceso, es decisivo el papel del Estado como promotor y coordinador del mismo, con la activa participación de actores sociales, públicos y privados</a:t>
            </a:r>
            <a:endParaRPr lang="es-ES" sz="1900" dirty="0">
              <a:latin typeface="Arial" pitchFamily="34" charset="0"/>
              <a:cs typeface="Arial" pitchFamily="34" charset="0"/>
            </a:endParaRPr>
          </a:p>
        </p:txBody>
      </p:sp>
    </p:spTree>
    <p:extLst>
      <p:ext uri="{BB962C8B-B14F-4D97-AF65-F5344CB8AC3E}">
        <p14:creationId xmlns:p14="http://schemas.microsoft.com/office/powerpoint/2010/main" val="64386124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ren\Desktop\imagesCAN6VIAQ.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3059832" y="4221088"/>
            <a:ext cx="2286000" cy="168592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899592" y="980728"/>
            <a:ext cx="7560840" cy="3416320"/>
          </a:xfrm>
          <a:prstGeom prst="rect">
            <a:avLst/>
          </a:prstGeom>
        </p:spPr>
        <p:txBody>
          <a:bodyPr wrap="square">
            <a:spAutoFit/>
          </a:bodyPr>
          <a:lstStyle/>
          <a:p>
            <a:pPr marL="318770" lvl="0" indent="-274320" algn="just">
              <a:lnSpc>
                <a:spcPct val="150000"/>
              </a:lnSpc>
              <a:spcBef>
                <a:spcPts val="430"/>
              </a:spcBef>
              <a:buFont typeface="Wingdings" pitchFamily="2" charset="2"/>
              <a:buChar char="v"/>
            </a:pPr>
            <a:r>
              <a:rPr lang="es-HN" sz="2400" dirty="0">
                <a:solidFill>
                  <a:prstClr val="black"/>
                </a:solidFill>
                <a:latin typeface="Tahoma"/>
                <a:ea typeface="Times New Roman"/>
              </a:rPr>
              <a:t>En ese sentido la Organización de Naciones Unidas define el </a:t>
            </a:r>
            <a:r>
              <a:rPr lang="es-HN" sz="2400" b="1" dirty="0">
                <a:solidFill>
                  <a:prstClr val="black"/>
                </a:solidFill>
                <a:latin typeface="Tahoma"/>
                <a:ea typeface="Times New Roman"/>
              </a:rPr>
              <a:t>Piso de Protección social</a:t>
            </a:r>
            <a:r>
              <a:rPr lang="es-HN" sz="2400" dirty="0">
                <a:solidFill>
                  <a:prstClr val="black"/>
                </a:solidFill>
                <a:latin typeface="Tahoma"/>
                <a:ea typeface="Times New Roman"/>
              </a:rPr>
              <a:t>, como el conjunto integrado de políticas  sociales orientadas a garantizar la seguridad del ingreso y los servicios </a:t>
            </a:r>
            <a:r>
              <a:rPr lang="es-HN" sz="2400" dirty="0" smtClean="0">
                <a:solidFill>
                  <a:prstClr val="black"/>
                </a:solidFill>
                <a:latin typeface="Tahoma"/>
                <a:ea typeface="Times New Roman"/>
              </a:rPr>
              <a:t>sociales para todos; </a:t>
            </a:r>
            <a:r>
              <a:rPr lang="es-HN" sz="2400" dirty="0">
                <a:solidFill>
                  <a:prstClr val="black"/>
                </a:solidFill>
                <a:latin typeface="Tahoma"/>
                <a:ea typeface="Times New Roman"/>
              </a:rPr>
              <a:t>en especial atención a los grupos de mayor vulnerabilidad. </a:t>
            </a:r>
            <a:endParaRPr lang="es-HN" sz="2400" dirty="0">
              <a:solidFill>
                <a:prstClr val="black"/>
              </a:solidFill>
              <a:latin typeface="Times New Roman"/>
              <a:ea typeface="Times New Roman"/>
            </a:endParaRPr>
          </a:p>
        </p:txBody>
      </p:sp>
    </p:spTree>
    <p:extLst>
      <p:ext uri="{BB962C8B-B14F-4D97-AF65-F5344CB8AC3E}">
        <p14:creationId xmlns:p14="http://schemas.microsoft.com/office/powerpoint/2010/main" val="253684990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67544" y="620688"/>
            <a:ext cx="8280920" cy="5328592"/>
          </a:xfrm>
        </p:spPr>
        <p:txBody>
          <a:bodyPr>
            <a:normAutofit/>
          </a:bodyPr>
          <a:lstStyle/>
          <a:p>
            <a:pPr marL="318770" algn="just">
              <a:spcBef>
                <a:spcPts val="430"/>
              </a:spcBef>
              <a:spcAft>
                <a:spcPts val="0"/>
              </a:spcAft>
            </a:pPr>
            <a:r>
              <a:rPr lang="es-HN" sz="2400" dirty="0" smtClean="0">
                <a:latin typeface="Tahoma"/>
                <a:ea typeface="Times New Roman"/>
              </a:rPr>
              <a:t>  A </a:t>
            </a:r>
            <a:r>
              <a:rPr lang="es-HN" sz="2400" dirty="0">
                <a:latin typeface="Tahoma"/>
                <a:ea typeface="Times New Roman"/>
              </a:rPr>
              <a:t>fin de dar cumplimiento en alguna medida </a:t>
            </a:r>
            <a:r>
              <a:rPr lang="es-HN" sz="2400" dirty="0" smtClean="0">
                <a:latin typeface="Tahoma"/>
                <a:ea typeface="Times New Roman"/>
              </a:rPr>
              <a:t>a lo anteriormente </a:t>
            </a:r>
            <a:r>
              <a:rPr lang="es-HN" sz="2400" dirty="0">
                <a:latin typeface="Tahoma"/>
                <a:ea typeface="Times New Roman"/>
              </a:rPr>
              <a:t>enunciado es fundamental el establecer un </a:t>
            </a:r>
            <a:r>
              <a:rPr lang="es-HN" sz="2400" b="1" dirty="0">
                <a:latin typeface="Tahoma"/>
                <a:ea typeface="Times New Roman"/>
              </a:rPr>
              <a:t>Pacto Social Sobre Seguridad y </a:t>
            </a:r>
            <a:r>
              <a:rPr lang="es-HN" sz="2400" b="1" dirty="0" smtClean="0">
                <a:latin typeface="Tahoma"/>
                <a:ea typeface="Times New Roman"/>
              </a:rPr>
              <a:t>Previsión </a:t>
            </a:r>
            <a:r>
              <a:rPr lang="es-HN" sz="2400" b="1" dirty="0">
                <a:latin typeface="Tahoma"/>
                <a:ea typeface="Times New Roman"/>
              </a:rPr>
              <a:t>Social </a:t>
            </a:r>
            <a:r>
              <a:rPr lang="es-CR" sz="2400" dirty="0">
                <a:solidFill>
                  <a:srgbClr val="000000"/>
                </a:solidFill>
                <a:latin typeface="Tahoma"/>
              </a:rPr>
              <a:t>entre todos los sectores de la sociedad </a:t>
            </a:r>
            <a:r>
              <a:rPr lang="es-CR" sz="2400" dirty="0" smtClean="0">
                <a:solidFill>
                  <a:srgbClr val="000000"/>
                </a:solidFill>
                <a:latin typeface="Tahoma"/>
              </a:rPr>
              <a:t>Hondureña, en especial todos lo actores económicos y sociales, de </a:t>
            </a:r>
            <a:r>
              <a:rPr lang="es-CR" sz="2400" dirty="0">
                <a:solidFill>
                  <a:srgbClr val="000000"/>
                </a:solidFill>
                <a:latin typeface="Tahoma"/>
              </a:rPr>
              <a:t>no lograrlo el país </a:t>
            </a:r>
            <a:r>
              <a:rPr lang="es-CR" sz="2400" dirty="0" smtClean="0">
                <a:solidFill>
                  <a:srgbClr val="000000"/>
                </a:solidFill>
                <a:latin typeface="Tahoma"/>
              </a:rPr>
              <a:t>se convertiría  </a:t>
            </a:r>
            <a:r>
              <a:rPr lang="es-CR" sz="2400" dirty="0">
                <a:solidFill>
                  <a:srgbClr val="000000"/>
                </a:solidFill>
                <a:latin typeface="Tahoma"/>
              </a:rPr>
              <a:t>un Estado </a:t>
            </a:r>
            <a:r>
              <a:rPr lang="es-CR" sz="2400" dirty="0" smtClean="0">
                <a:solidFill>
                  <a:srgbClr val="000000"/>
                </a:solidFill>
                <a:latin typeface="Tahoma"/>
              </a:rPr>
              <a:t>Fallido en un  corto plazo.</a:t>
            </a:r>
            <a:endParaRPr lang="es-HN" sz="2400" dirty="0">
              <a:latin typeface="Times New Roman"/>
              <a:ea typeface="Times New Roman"/>
            </a:endParaRPr>
          </a:p>
          <a:p>
            <a:pPr indent="0">
              <a:buNone/>
            </a:pPr>
            <a:endParaRPr lang="es-HN" sz="2400" dirty="0"/>
          </a:p>
        </p:txBody>
      </p:sp>
      <p:pic>
        <p:nvPicPr>
          <p:cNvPr id="3074" name="Picture 2" descr="C:\Users\karen\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933056"/>
            <a:ext cx="2904255"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20104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0"/>
            <a:ext cx="7416824" cy="1152128"/>
          </a:xfrm>
        </p:spPr>
        <p:txBody>
          <a:bodyPr>
            <a:normAutofit/>
          </a:bodyPr>
          <a:lstStyle/>
          <a:p>
            <a:pPr algn="just"/>
            <a:r>
              <a:rPr lang="es-HN" b="1" dirty="0" smtClean="0">
                <a:latin typeface="Arial" pitchFamily="34" charset="0"/>
                <a:cs typeface="Arial" pitchFamily="34" charset="0"/>
              </a:rPr>
              <a:t>Componentes del piso de protección social</a:t>
            </a:r>
            <a:endParaRPr lang="es-HN" b="1" dirty="0">
              <a:latin typeface="Arial" pitchFamily="34" charset="0"/>
              <a:cs typeface="Arial" pitchFamily="34" charset="0"/>
            </a:endParaRPr>
          </a:p>
        </p:txBody>
      </p:sp>
      <p:sp>
        <p:nvSpPr>
          <p:cNvPr id="3" name="2 Marcador de contenido"/>
          <p:cNvSpPr>
            <a:spLocks noGrp="1"/>
          </p:cNvSpPr>
          <p:nvPr>
            <p:ph sz="quarter" idx="1"/>
          </p:nvPr>
        </p:nvSpPr>
        <p:spPr>
          <a:xfrm>
            <a:off x="467544" y="1268760"/>
            <a:ext cx="8136904" cy="5328592"/>
          </a:xfrm>
        </p:spPr>
        <p:txBody>
          <a:bodyPr>
            <a:normAutofit fontScale="77500" lnSpcReduction="20000"/>
          </a:bodyPr>
          <a:lstStyle/>
          <a:p>
            <a:pPr marL="44450" indent="0" algn="just">
              <a:spcBef>
                <a:spcPts val="430"/>
              </a:spcBef>
              <a:spcAft>
                <a:spcPts val="0"/>
              </a:spcAft>
              <a:buNone/>
            </a:pPr>
            <a:endParaRPr lang="es-HN" sz="1600" dirty="0">
              <a:latin typeface="Times New Roman"/>
              <a:ea typeface="Times New Roman"/>
            </a:endParaRPr>
          </a:p>
          <a:p>
            <a:pPr lvl="0" algn="just">
              <a:spcAft>
                <a:spcPts val="0"/>
              </a:spcAft>
              <a:buFont typeface="Courier New" pitchFamily="49" charset="0"/>
              <a:buChar char="o"/>
            </a:pPr>
            <a:r>
              <a:rPr lang="es-CR" sz="2600" dirty="0">
                <a:solidFill>
                  <a:srgbClr val="000000"/>
                </a:solidFill>
                <a:latin typeface="Arial" pitchFamily="34" charset="0"/>
                <a:cs typeface="Arial" pitchFamily="34" charset="0"/>
              </a:rPr>
              <a:t>Acceso a un paquete nacionalmente definido de servicios esenciales de cuidados médicos para todos los residentes  en el país</a:t>
            </a:r>
            <a:r>
              <a:rPr lang="es-CR" sz="2600" dirty="0" smtClean="0">
                <a:solidFill>
                  <a:srgbClr val="000000"/>
                </a:solidFill>
                <a:latin typeface="Arial" pitchFamily="34" charset="0"/>
                <a:cs typeface="Arial" pitchFamily="34" charset="0"/>
              </a:rPr>
              <a:t>.</a:t>
            </a:r>
          </a:p>
          <a:p>
            <a:pPr marL="617220" lvl="0" indent="-342900" algn="just">
              <a:spcAft>
                <a:spcPts val="0"/>
              </a:spcAft>
              <a:buFont typeface="Courier New" pitchFamily="49" charset="0"/>
              <a:buChar char="o"/>
            </a:pPr>
            <a:endParaRPr lang="es-HN" sz="2600" dirty="0">
              <a:latin typeface="Arial" pitchFamily="34" charset="0"/>
              <a:ea typeface="Times New Roman"/>
              <a:cs typeface="Arial" pitchFamily="34" charset="0"/>
            </a:endParaRPr>
          </a:p>
          <a:p>
            <a:pPr lvl="0" algn="just">
              <a:spcAft>
                <a:spcPts val="0"/>
              </a:spcAft>
              <a:buFont typeface="Courier New" pitchFamily="49" charset="0"/>
              <a:buChar char="o"/>
            </a:pPr>
            <a:r>
              <a:rPr lang="es-HN" sz="2600" dirty="0">
                <a:solidFill>
                  <a:srgbClr val="000000"/>
                </a:solidFill>
                <a:latin typeface="Arial" pitchFamily="34" charset="0"/>
                <a:cs typeface="Arial" pitchFamily="34" charset="0"/>
              </a:rPr>
              <a:t>Seguridad</a:t>
            </a:r>
            <a:r>
              <a:rPr lang="es-CR" sz="2600" dirty="0">
                <a:solidFill>
                  <a:srgbClr val="000000"/>
                </a:solidFill>
                <a:latin typeface="Arial" pitchFamily="34" charset="0"/>
                <a:cs typeface="Arial" pitchFamily="34" charset="0"/>
              </a:rPr>
              <a:t> económica, al menos al nivel de la línea de pobreza nacionalmente definida para todos los niños, por medio de prestaciones a las familias de tales niños con fines de facilitar acceso a nutrición, educación y cuidados</a:t>
            </a:r>
            <a:r>
              <a:rPr lang="es-CR" sz="2600" dirty="0" smtClean="0">
                <a:solidFill>
                  <a:srgbClr val="000000"/>
                </a:solidFill>
                <a:latin typeface="Arial" pitchFamily="34" charset="0"/>
                <a:cs typeface="Arial" pitchFamily="34" charset="0"/>
              </a:rPr>
              <a:t>.</a:t>
            </a:r>
          </a:p>
          <a:p>
            <a:pPr lvl="0" algn="just">
              <a:spcAft>
                <a:spcPts val="0"/>
              </a:spcAft>
              <a:buFont typeface="Courier New" pitchFamily="49" charset="0"/>
              <a:buChar char="o"/>
            </a:pPr>
            <a:endParaRPr lang="es-CR" sz="2600" dirty="0" smtClean="0">
              <a:solidFill>
                <a:srgbClr val="000000"/>
              </a:solidFill>
              <a:latin typeface="Arial" pitchFamily="34" charset="0"/>
              <a:cs typeface="Arial" pitchFamily="34" charset="0"/>
            </a:endParaRPr>
          </a:p>
          <a:p>
            <a:pPr lvl="0" algn="just">
              <a:buFont typeface="Courier New" pitchFamily="49" charset="0"/>
              <a:buChar char="o"/>
            </a:pPr>
            <a:r>
              <a:rPr lang="es-CR" sz="2600" dirty="0">
                <a:solidFill>
                  <a:srgbClr val="000000"/>
                </a:solidFill>
                <a:latin typeface="Arial" pitchFamily="34" charset="0"/>
                <a:cs typeface="Arial" pitchFamily="34" charset="0"/>
              </a:rPr>
              <a:t>Ingreso mínimo por medio de asistencia social para todas las personas en edad activa, que no sean capaces de acceder al mercado de trabajo.</a:t>
            </a:r>
          </a:p>
          <a:p>
            <a:pPr marL="617220" lvl="0" indent="-342900" algn="just">
              <a:buFont typeface="Courier New" pitchFamily="49" charset="0"/>
              <a:buChar char="o"/>
            </a:pPr>
            <a:endParaRPr lang="es-HN" sz="2600" dirty="0">
              <a:solidFill>
                <a:prstClr val="black"/>
              </a:solidFill>
              <a:latin typeface="Arial" pitchFamily="34" charset="0"/>
              <a:ea typeface="Times New Roman"/>
              <a:cs typeface="Arial" pitchFamily="34" charset="0"/>
            </a:endParaRPr>
          </a:p>
          <a:p>
            <a:pPr lvl="0" algn="just">
              <a:buFont typeface="Courier New" pitchFamily="49" charset="0"/>
              <a:buChar char="o"/>
            </a:pPr>
            <a:r>
              <a:rPr lang="es-CR" sz="2600" dirty="0">
                <a:solidFill>
                  <a:srgbClr val="000000"/>
                </a:solidFill>
                <a:latin typeface="Arial" pitchFamily="34" charset="0"/>
                <a:cs typeface="Arial" pitchFamily="34" charset="0"/>
              </a:rPr>
              <a:t>Seguridad económica, al menos al nivel de la línea de pobreza definida nacionalmente, por medio de pensiones por edad y por invalidez para todos los residentes en edad avanzada o inválidos.</a:t>
            </a:r>
            <a:endParaRPr lang="es-HN" sz="2600" dirty="0">
              <a:solidFill>
                <a:prstClr val="black"/>
              </a:solidFill>
              <a:latin typeface="Arial" pitchFamily="34" charset="0"/>
              <a:ea typeface="Times New Roman"/>
              <a:cs typeface="Arial" pitchFamily="34" charset="0"/>
            </a:endParaRPr>
          </a:p>
          <a:p>
            <a:pPr marL="342900" lvl="0" indent="-342900" algn="just">
              <a:spcAft>
                <a:spcPts val="0"/>
              </a:spcAft>
              <a:buFont typeface="Wingdings"/>
              <a:buChar char=""/>
            </a:pPr>
            <a:endParaRPr lang="es-HN" sz="2000" dirty="0">
              <a:latin typeface="Times New Roman"/>
              <a:ea typeface="Times New Roman"/>
            </a:endParaRPr>
          </a:p>
          <a:p>
            <a:endParaRPr lang="es-HN" sz="2000" dirty="0"/>
          </a:p>
        </p:txBody>
      </p:sp>
    </p:spTree>
    <p:extLst>
      <p:ext uri="{BB962C8B-B14F-4D97-AF65-F5344CB8AC3E}">
        <p14:creationId xmlns:p14="http://schemas.microsoft.com/office/powerpoint/2010/main" val="2870773471"/>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052736"/>
            <a:ext cx="6400800" cy="685800"/>
          </a:xfrm>
        </p:spPr>
        <p:txBody>
          <a:bodyPr>
            <a:normAutofit fontScale="90000"/>
          </a:bodyPr>
          <a:lstStyle/>
          <a:p>
            <a:pPr marL="457200" algn="just">
              <a:spcAft>
                <a:spcPts val="0"/>
              </a:spcAft>
            </a:pPr>
            <a:r>
              <a:rPr lang="es-HN" sz="3200" dirty="0">
                <a:latin typeface="Times New Roman"/>
                <a:ea typeface="Times New Roman"/>
              </a:rPr>
              <a:t/>
            </a:r>
            <a:br>
              <a:rPr lang="es-HN" sz="3200" dirty="0">
                <a:latin typeface="Times New Roman"/>
                <a:ea typeface="Times New Roman"/>
              </a:rPr>
            </a:br>
            <a:endParaRPr lang="es-HN" dirty="0"/>
          </a:p>
        </p:txBody>
      </p:sp>
      <p:sp>
        <p:nvSpPr>
          <p:cNvPr id="3" name="2 Marcador de contenido"/>
          <p:cNvSpPr>
            <a:spLocks noGrp="1"/>
          </p:cNvSpPr>
          <p:nvPr>
            <p:ph sz="quarter" idx="1"/>
          </p:nvPr>
        </p:nvSpPr>
        <p:spPr>
          <a:xfrm>
            <a:off x="827584" y="2564904"/>
            <a:ext cx="7416824" cy="2880320"/>
          </a:xfrm>
        </p:spPr>
        <p:txBody>
          <a:bodyPr>
            <a:normAutofit/>
          </a:bodyPr>
          <a:lstStyle/>
          <a:p>
            <a:pPr marL="342900" lvl="0" indent="-342900" algn="ctr">
              <a:lnSpc>
                <a:spcPct val="100000"/>
              </a:lnSpc>
              <a:buNone/>
            </a:pPr>
            <a:r>
              <a:rPr lang="es-CR" sz="5200" b="1" dirty="0">
                <a:solidFill>
                  <a:prstClr val="black"/>
                </a:solidFill>
                <a:latin typeface="Arial" pitchFamily="34" charset="0"/>
                <a:cs typeface="Arial" pitchFamily="34" charset="0"/>
              </a:rPr>
              <a:t>Áreas estratégicas, </a:t>
            </a:r>
            <a:r>
              <a:rPr lang="es-CR" sz="5200" b="1" dirty="0" smtClean="0">
                <a:solidFill>
                  <a:prstClr val="black"/>
                </a:solidFill>
                <a:latin typeface="Arial" pitchFamily="34" charset="0"/>
                <a:cs typeface="Arial" pitchFamily="34" charset="0"/>
              </a:rPr>
              <a:t>indicadores y </a:t>
            </a:r>
            <a:r>
              <a:rPr lang="es-CR" sz="5200" b="1" dirty="0">
                <a:solidFill>
                  <a:prstClr val="black"/>
                </a:solidFill>
                <a:latin typeface="Arial" pitchFamily="34" charset="0"/>
                <a:cs typeface="Arial" pitchFamily="34" charset="0"/>
              </a:rPr>
              <a:t>actividades</a:t>
            </a:r>
            <a:endParaRPr lang="es-ES" sz="5200" dirty="0">
              <a:solidFill>
                <a:prstClr val="black"/>
              </a:solidFill>
              <a:latin typeface="Arial" pitchFamily="34" charset="0"/>
              <a:cs typeface="Arial" pitchFamily="34" charset="0"/>
            </a:endParaRPr>
          </a:p>
          <a:p>
            <a:endParaRPr lang="es-HN" dirty="0"/>
          </a:p>
        </p:txBody>
      </p:sp>
      <p:pic>
        <p:nvPicPr>
          <p:cNvPr id="4" name="Imagen 1" descr="http://www.franjapublicaciones.com/fp/ps_2012/ps_330/imagen_4.jpg"/>
          <p:cNvPicPr>
            <a:picLocks noChangeAspect="1" noChangeArrowheads="1"/>
          </p:cNvPicPr>
          <p:nvPr/>
        </p:nvPicPr>
        <p:blipFill>
          <a:blip r:embed="rId3" cstate="print"/>
          <a:srcRect/>
          <a:stretch>
            <a:fillRect/>
          </a:stretch>
        </p:blipFill>
        <p:spPr bwMode="auto">
          <a:xfrm>
            <a:off x="3000364" y="260648"/>
            <a:ext cx="2939788" cy="2160240"/>
          </a:xfrm>
          <a:prstGeom prst="ellipse">
            <a:avLst/>
          </a:prstGeom>
          <a:ln>
            <a:noFill/>
          </a:ln>
          <a:effectLst>
            <a:softEdge rad="112500"/>
          </a:effectLst>
        </p:spPr>
      </p:pic>
    </p:spTree>
    <p:extLst>
      <p:ext uri="{BB962C8B-B14F-4D97-AF65-F5344CB8AC3E}">
        <p14:creationId xmlns:p14="http://schemas.microsoft.com/office/powerpoint/2010/main" val="275812197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60648"/>
            <a:ext cx="7588324" cy="792088"/>
          </a:xfrm>
        </p:spPr>
        <p:txBody>
          <a:bodyPr>
            <a:noAutofit/>
          </a:bodyPr>
          <a:lstStyle/>
          <a:p>
            <a:r>
              <a:rPr lang="es-HN" sz="4400" b="1" dirty="0" smtClean="0">
                <a:latin typeface="Arial" pitchFamily="34" charset="0"/>
                <a:cs typeface="Arial" pitchFamily="34" charset="0"/>
              </a:rPr>
              <a:t>Estrategia</a:t>
            </a:r>
            <a:endParaRPr lang="es-HN" sz="4400" b="1" dirty="0">
              <a:latin typeface="Arial" pitchFamily="34" charset="0"/>
              <a:cs typeface="Arial" pitchFamily="34" charset="0"/>
            </a:endParaRPr>
          </a:p>
        </p:txBody>
      </p:sp>
      <p:sp>
        <p:nvSpPr>
          <p:cNvPr id="3" name="2 Marcador de contenido"/>
          <p:cNvSpPr>
            <a:spLocks noGrp="1"/>
          </p:cNvSpPr>
          <p:nvPr>
            <p:ph sz="quarter" idx="1"/>
          </p:nvPr>
        </p:nvSpPr>
        <p:spPr>
          <a:xfrm>
            <a:off x="683568" y="1916832"/>
            <a:ext cx="7416824" cy="2993505"/>
          </a:xfrm>
        </p:spPr>
        <p:txBody>
          <a:bodyPr>
            <a:normAutofit/>
          </a:bodyPr>
          <a:lstStyle/>
          <a:p>
            <a:pPr marL="342900" lvl="0" indent="-342900" algn="just">
              <a:lnSpc>
                <a:spcPct val="100000"/>
              </a:lnSpc>
              <a:buFont typeface="Arial" pitchFamily="34" charset="0"/>
              <a:buChar char="•"/>
            </a:pPr>
            <a:r>
              <a:rPr lang="es-CR" sz="3000" b="1" dirty="0">
                <a:solidFill>
                  <a:prstClr val="black"/>
                </a:solidFill>
                <a:latin typeface="Arial" pitchFamily="34" charset="0"/>
                <a:cs typeface="Arial" pitchFamily="34" charset="0"/>
              </a:rPr>
              <a:t>Un Pacto Nacional de Protección Social para el desarrollo, que genere el Marco Legal </a:t>
            </a:r>
            <a:r>
              <a:rPr lang="es-CR" sz="3000" b="1" dirty="0" smtClean="0">
                <a:solidFill>
                  <a:prstClr val="black"/>
                </a:solidFill>
                <a:latin typeface="Arial" pitchFamily="34" charset="0"/>
                <a:cs typeface="Arial" pitchFamily="34" charset="0"/>
              </a:rPr>
              <a:t>apropiado para un nuevo sistema de seguridad social.</a:t>
            </a:r>
            <a:endParaRPr lang="es-ES" sz="3000" dirty="0">
              <a:solidFill>
                <a:prstClr val="black"/>
              </a:solidFill>
              <a:latin typeface="Arial" pitchFamily="34" charset="0"/>
              <a:cs typeface="Arial" pitchFamily="34" charset="0"/>
            </a:endParaRPr>
          </a:p>
          <a:p>
            <a:endParaRPr lang="es-HN" dirty="0"/>
          </a:p>
        </p:txBody>
      </p:sp>
    </p:spTree>
    <p:extLst>
      <p:ext uri="{BB962C8B-B14F-4D97-AF65-F5344CB8AC3E}">
        <p14:creationId xmlns:p14="http://schemas.microsoft.com/office/powerpoint/2010/main" val="167945675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16632"/>
            <a:ext cx="7520940" cy="864096"/>
          </a:xfrm>
        </p:spPr>
        <p:txBody>
          <a:bodyPr>
            <a:normAutofit/>
          </a:bodyPr>
          <a:lstStyle/>
          <a:p>
            <a:r>
              <a:rPr lang="es-HN" sz="3200" b="1" dirty="0" smtClean="0">
                <a:latin typeface="Arial" pitchFamily="34" charset="0"/>
                <a:cs typeface="Arial" pitchFamily="34" charset="0"/>
              </a:rPr>
              <a:t>Indicadores</a:t>
            </a:r>
            <a:endParaRPr lang="es-HN" sz="3200" b="1" dirty="0">
              <a:latin typeface="Arial" pitchFamily="34" charset="0"/>
              <a:cs typeface="Arial" pitchFamily="34" charset="0"/>
            </a:endParaRPr>
          </a:p>
        </p:txBody>
      </p:sp>
      <p:sp>
        <p:nvSpPr>
          <p:cNvPr id="3" name="2 Marcador de contenido"/>
          <p:cNvSpPr>
            <a:spLocks noGrp="1"/>
          </p:cNvSpPr>
          <p:nvPr>
            <p:ph sz="quarter" idx="1"/>
          </p:nvPr>
        </p:nvSpPr>
        <p:spPr>
          <a:xfrm>
            <a:off x="251520" y="1124744"/>
            <a:ext cx="8568952" cy="5400600"/>
          </a:xfrm>
        </p:spPr>
        <p:txBody>
          <a:bodyPr>
            <a:normAutofit/>
          </a:bodyPr>
          <a:lstStyle/>
          <a:p>
            <a:pPr lvl="0" algn="just">
              <a:spcAft>
                <a:spcPts val="0"/>
              </a:spcAft>
              <a:buFont typeface="Courier New" pitchFamily="49" charset="0"/>
              <a:buChar char="o"/>
            </a:pPr>
            <a:r>
              <a:rPr lang="es-ES" sz="2000" dirty="0" smtClean="0">
                <a:solidFill>
                  <a:srgbClr val="000000"/>
                </a:solidFill>
                <a:latin typeface="Arial" pitchFamily="34" charset="0"/>
                <a:cs typeface="Arial" pitchFamily="34" charset="0"/>
              </a:rPr>
              <a:t>El </a:t>
            </a:r>
            <a:r>
              <a:rPr lang="es-CR" sz="2000" dirty="0">
                <a:solidFill>
                  <a:srgbClr val="000000"/>
                </a:solidFill>
                <a:latin typeface="Arial" pitchFamily="34" charset="0"/>
                <a:cs typeface="Arial" pitchFamily="34" charset="0"/>
              </a:rPr>
              <a:t>número de personas o familias protegidas por un programa nacional  (línea base 2013: </a:t>
            </a:r>
            <a:r>
              <a:rPr lang="es-CR" sz="2000" u="sng" dirty="0">
                <a:solidFill>
                  <a:srgbClr val="000000"/>
                </a:solidFill>
                <a:latin typeface="Arial" pitchFamily="34" charset="0"/>
                <a:cs typeface="Arial" pitchFamily="34" charset="0"/>
              </a:rPr>
              <a:t>Meta </a:t>
            </a:r>
            <a:r>
              <a:rPr lang="es-CR" sz="2000" dirty="0">
                <a:solidFill>
                  <a:srgbClr val="000000"/>
                </a:solidFill>
                <a:latin typeface="Arial" pitchFamily="34" charset="0"/>
                <a:cs typeface="Arial" pitchFamily="34" charset="0"/>
              </a:rPr>
              <a:t>duplicar la cobertura para el 2021 y cobertura universal para </a:t>
            </a:r>
            <a:r>
              <a:rPr lang="es-CR" sz="2000" dirty="0" smtClean="0">
                <a:solidFill>
                  <a:srgbClr val="000000"/>
                </a:solidFill>
                <a:latin typeface="Arial" pitchFamily="34" charset="0"/>
                <a:cs typeface="Arial" pitchFamily="34" charset="0"/>
              </a:rPr>
              <a:t>2038)</a:t>
            </a:r>
            <a:endParaRPr lang="es-HN" sz="2000" dirty="0">
              <a:latin typeface="Arial" pitchFamily="34" charset="0"/>
              <a:ea typeface="Times New Roman"/>
              <a:cs typeface="Arial" pitchFamily="34" charset="0"/>
            </a:endParaRPr>
          </a:p>
          <a:p>
            <a:pPr lvl="0" algn="just">
              <a:buFont typeface="Courier New" pitchFamily="49" charset="0"/>
              <a:buChar char="o"/>
            </a:pPr>
            <a:r>
              <a:rPr lang="es-CR" sz="2000" dirty="0">
                <a:solidFill>
                  <a:srgbClr val="000000"/>
                </a:solidFill>
                <a:latin typeface="Arial" pitchFamily="34" charset="0"/>
                <a:cs typeface="Arial" pitchFamily="34" charset="0"/>
              </a:rPr>
              <a:t>Numero de Instituciones previsionales que han revisado y adecuado su marco legal acorde a los estándares internacionales de protección social (Convenio 102) línea base 2013, </a:t>
            </a:r>
            <a:r>
              <a:rPr lang="es-CR" sz="2000" u="sng" dirty="0">
                <a:solidFill>
                  <a:srgbClr val="000000"/>
                </a:solidFill>
                <a:latin typeface="Arial" pitchFamily="34" charset="0"/>
                <a:cs typeface="Arial" pitchFamily="34" charset="0"/>
              </a:rPr>
              <a:t>Meta</a:t>
            </a:r>
            <a:r>
              <a:rPr lang="es-CR" sz="2000" dirty="0">
                <a:solidFill>
                  <a:srgbClr val="000000"/>
                </a:solidFill>
                <a:latin typeface="Arial" pitchFamily="34" charset="0"/>
                <a:cs typeface="Arial" pitchFamily="34" charset="0"/>
              </a:rPr>
              <a:t>: completado al </a:t>
            </a:r>
            <a:r>
              <a:rPr lang="es-CR" sz="2000" dirty="0" smtClean="0">
                <a:solidFill>
                  <a:srgbClr val="000000"/>
                </a:solidFill>
                <a:latin typeface="Arial" pitchFamily="34" charset="0"/>
                <a:cs typeface="Arial" pitchFamily="34" charset="0"/>
              </a:rPr>
              <a:t>2021.</a:t>
            </a:r>
          </a:p>
          <a:p>
            <a:pPr marL="0" lvl="0" indent="0" algn="just">
              <a:buNone/>
            </a:pPr>
            <a:endParaRPr lang="es-CR" sz="2000" dirty="0" smtClean="0">
              <a:solidFill>
                <a:srgbClr val="000000"/>
              </a:solidFill>
              <a:latin typeface="Arial" pitchFamily="34" charset="0"/>
              <a:cs typeface="Arial" pitchFamily="34" charset="0"/>
            </a:endParaRPr>
          </a:p>
          <a:p>
            <a:pPr lvl="0" algn="just">
              <a:buFont typeface="Courier New" pitchFamily="49" charset="0"/>
              <a:buChar char="o"/>
            </a:pPr>
            <a:r>
              <a:rPr lang="es-CR" sz="2000" dirty="0">
                <a:solidFill>
                  <a:srgbClr val="000000"/>
                </a:solidFill>
                <a:latin typeface="Arial" pitchFamily="34" charset="0"/>
                <a:cs typeface="Arial" pitchFamily="34" charset="0"/>
              </a:rPr>
              <a:t>Desarrollada la estructura nacional del sistema previsional con todos sus instrumentos operativos </a:t>
            </a:r>
            <a:r>
              <a:rPr lang="es-CR" sz="2000" u="sng" dirty="0">
                <a:solidFill>
                  <a:srgbClr val="000000"/>
                </a:solidFill>
                <a:latin typeface="Arial" pitchFamily="34" charset="0"/>
                <a:cs typeface="Arial" pitchFamily="34" charset="0"/>
              </a:rPr>
              <a:t>Meta:</a:t>
            </a:r>
            <a:r>
              <a:rPr lang="es-CR" sz="2000" dirty="0">
                <a:solidFill>
                  <a:srgbClr val="000000"/>
                </a:solidFill>
                <a:latin typeface="Arial" pitchFamily="34" charset="0"/>
                <a:cs typeface="Arial" pitchFamily="34" charset="0"/>
              </a:rPr>
              <a:t> 2014</a:t>
            </a:r>
            <a:endParaRPr lang="es-HN" sz="2000" dirty="0">
              <a:solidFill>
                <a:prstClr val="black"/>
              </a:solidFill>
              <a:latin typeface="Arial" pitchFamily="34" charset="0"/>
              <a:ea typeface="Times New Roman"/>
              <a:cs typeface="Arial" pitchFamily="34" charset="0"/>
            </a:endParaRPr>
          </a:p>
          <a:p>
            <a:pPr lvl="0" algn="just">
              <a:buFont typeface="Courier New" pitchFamily="49" charset="0"/>
              <a:buChar char="o"/>
            </a:pPr>
            <a:r>
              <a:rPr lang="es-CR" sz="2000" dirty="0">
                <a:solidFill>
                  <a:srgbClr val="000000"/>
                </a:solidFill>
                <a:latin typeface="Arial" pitchFamily="34" charset="0"/>
                <a:cs typeface="Arial" pitchFamily="34" charset="0"/>
              </a:rPr>
              <a:t>Completado el esquema organizativo, legal de</a:t>
            </a:r>
            <a:r>
              <a:rPr lang="es-HN" sz="2000" dirty="0">
                <a:solidFill>
                  <a:prstClr val="black"/>
                </a:solidFill>
                <a:latin typeface="Arial" pitchFamily="34" charset="0"/>
                <a:cs typeface="Arial" pitchFamily="34" charset="0"/>
              </a:rPr>
              <a:t> </a:t>
            </a:r>
            <a:r>
              <a:rPr lang="es-CR" sz="2000" dirty="0">
                <a:solidFill>
                  <a:srgbClr val="000000"/>
                </a:solidFill>
                <a:latin typeface="Arial" pitchFamily="34" charset="0"/>
                <a:cs typeface="Arial" pitchFamily="34" charset="0"/>
              </a:rPr>
              <a:t>Aseguramiento Universal en Salud</a:t>
            </a:r>
            <a:endParaRPr lang="es-HN" sz="2000" dirty="0">
              <a:solidFill>
                <a:prstClr val="black"/>
              </a:solidFill>
              <a:latin typeface="Arial" pitchFamily="34" charset="0"/>
              <a:ea typeface="Times New Roman"/>
              <a:cs typeface="Arial" pitchFamily="34" charset="0"/>
            </a:endParaRPr>
          </a:p>
          <a:p>
            <a:pPr lvl="0" algn="just">
              <a:buFont typeface="Courier New" pitchFamily="49" charset="0"/>
              <a:buChar char="o"/>
            </a:pPr>
            <a:r>
              <a:rPr lang="es-CR" sz="2000" dirty="0">
                <a:solidFill>
                  <a:srgbClr val="000000"/>
                </a:solidFill>
                <a:latin typeface="Arial" pitchFamily="34" charset="0"/>
                <a:cs typeface="Arial" pitchFamily="34" charset="0"/>
              </a:rPr>
              <a:t>Sistema Nacional de Pensiones</a:t>
            </a:r>
            <a:endParaRPr lang="es-HN" sz="2000" dirty="0">
              <a:solidFill>
                <a:prstClr val="black"/>
              </a:solidFill>
              <a:latin typeface="Arial" pitchFamily="34" charset="0"/>
              <a:ea typeface="Times New Roman"/>
              <a:cs typeface="Arial" pitchFamily="34" charset="0"/>
            </a:endParaRPr>
          </a:p>
          <a:p>
            <a:pPr lvl="0" algn="just">
              <a:buFont typeface="Courier New" pitchFamily="49" charset="0"/>
              <a:buChar char="o"/>
            </a:pPr>
            <a:r>
              <a:rPr lang="es-CR" sz="2000" dirty="0">
                <a:solidFill>
                  <a:srgbClr val="000000"/>
                </a:solidFill>
                <a:latin typeface="Arial" pitchFamily="34" charset="0"/>
                <a:cs typeface="Arial" pitchFamily="34" charset="0"/>
              </a:rPr>
              <a:t>Protección Social sostenible e </a:t>
            </a:r>
            <a:r>
              <a:rPr lang="es-CR" sz="2000" dirty="0" smtClean="0">
                <a:solidFill>
                  <a:srgbClr val="000000"/>
                </a:solidFill>
                <a:latin typeface="Arial" pitchFamily="34" charset="0"/>
                <a:cs typeface="Arial" pitchFamily="34" charset="0"/>
              </a:rPr>
              <a:t>incluyente</a:t>
            </a:r>
          </a:p>
          <a:p>
            <a:pPr lvl="0" algn="just">
              <a:buFont typeface="Courier New" pitchFamily="49" charset="0"/>
              <a:buChar char="o"/>
            </a:pPr>
            <a:r>
              <a:rPr lang="es-CR" sz="2000" u="sng" dirty="0" smtClean="0">
                <a:solidFill>
                  <a:srgbClr val="000000"/>
                </a:solidFill>
                <a:latin typeface="Arial" pitchFamily="34" charset="0"/>
                <a:cs typeface="Arial" pitchFamily="34" charset="0"/>
              </a:rPr>
              <a:t>Meta</a:t>
            </a:r>
            <a:r>
              <a:rPr lang="es-CR" sz="2000" u="sng" dirty="0">
                <a:solidFill>
                  <a:srgbClr val="000000"/>
                </a:solidFill>
                <a:latin typeface="Arial" pitchFamily="34" charset="0"/>
                <a:cs typeface="Arial" pitchFamily="34" charset="0"/>
              </a:rPr>
              <a:t>:</a:t>
            </a:r>
            <a:r>
              <a:rPr lang="es-CR" sz="2000" dirty="0">
                <a:solidFill>
                  <a:srgbClr val="000000"/>
                </a:solidFill>
                <a:latin typeface="Arial" pitchFamily="34" charset="0"/>
                <a:cs typeface="Arial" pitchFamily="34" charset="0"/>
              </a:rPr>
              <a:t> completado en 2014</a:t>
            </a:r>
            <a:endParaRPr lang="es-HN" sz="2000" dirty="0">
              <a:solidFill>
                <a:prstClr val="black"/>
              </a:solidFill>
              <a:latin typeface="Arial" pitchFamily="34" charset="0"/>
              <a:ea typeface="Times New Roman"/>
              <a:cs typeface="Arial" pitchFamily="34" charset="0"/>
            </a:endParaRPr>
          </a:p>
          <a:p>
            <a:pPr lvl="0" algn="just">
              <a:buFont typeface="Courier New" pitchFamily="49" charset="0"/>
              <a:buChar char="o"/>
            </a:pPr>
            <a:endParaRPr lang="es-HN" dirty="0">
              <a:solidFill>
                <a:prstClr val="black"/>
              </a:solidFill>
              <a:latin typeface="Arial" pitchFamily="34" charset="0"/>
              <a:ea typeface="Times New Roman"/>
              <a:cs typeface="Arial" pitchFamily="34" charset="0"/>
            </a:endParaRPr>
          </a:p>
          <a:p>
            <a:endParaRPr lang="es-HN" sz="2800" dirty="0"/>
          </a:p>
        </p:txBody>
      </p:sp>
    </p:spTree>
    <p:extLst>
      <p:ext uri="{BB962C8B-B14F-4D97-AF65-F5344CB8AC3E}">
        <p14:creationId xmlns:p14="http://schemas.microsoft.com/office/powerpoint/2010/main" val="289615293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6632"/>
            <a:ext cx="7920880" cy="1023930"/>
          </a:xfrm>
        </p:spPr>
        <p:txBody>
          <a:bodyPr>
            <a:normAutofit/>
          </a:bodyPr>
          <a:lstStyle/>
          <a:p>
            <a:r>
              <a:rPr lang="es-HN" sz="2800" b="1" dirty="0" smtClean="0">
                <a:latin typeface="Arial" pitchFamily="34" charset="0"/>
                <a:cs typeface="Arial" pitchFamily="34" charset="0"/>
              </a:rPr>
              <a:t>Fusionar instituciones de previsión social </a:t>
            </a:r>
            <a:endParaRPr lang="es-HN" sz="2800" b="1" dirty="0">
              <a:latin typeface="Arial" pitchFamily="34" charset="0"/>
              <a:cs typeface="Arial" pitchFamily="34" charset="0"/>
            </a:endParaRPr>
          </a:p>
        </p:txBody>
      </p:sp>
      <p:sp>
        <p:nvSpPr>
          <p:cNvPr id="3" name="2 Marcador de contenido"/>
          <p:cNvSpPr>
            <a:spLocks noGrp="1"/>
          </p:cNvSpPr>
          <p:nvPr>
            <p:ph sz="quarter" idx="1"/>
          </p:nvPr>
        </p:nvSpPr>
        <p:spPr>
          <a:xfrm>
            <a:off x="539552" y="1340768"/>
            <a:ext cx="8064896" cy="5256584"/>
          </a:xfrm>
        </p:spPr>
        <p:txBody>
          <a:bodyPr>
            <a:normAutofit/>
          </a:bodyPr>
          <a:lstStyle/>
          <a:p>
            <a:pPr algn="just">
              <a:lnSpc>
                <a:spcPct val="115000"/>
              </a:lnSpc>
              <a:spcAft>
                <a:spcPts val="1000"/>
              </a:spcAft>
            </a:pPr>
            <a:r>
              <a:rPr lang="es-HN" sz="2200" b="1" dirty="0" smtClean="0">
                <a:solidFill>
                  <a:srgbClr val="000000"/>
                </a:solidFill>
                <a:latin typeface="Arial" pitchFamily="34" charset="0"/>
                <a:cs typeface="Arial" pitchFamily="34" charset="0"/>
              </a:rPr>
              <a:t>Fusionar instituciones </a:t>
            </a:r>
            <a:r>
              <a:rPr lang="es-HN" sz="2200" b="1" dirty="0">
                <a:solidFill>
                  <a:srgbClr val="000000"/>
                </a:solidFill>
                <a:latin typeface="Arial" pitchFamily="34" charset="0"/>
                <a:cs typeface="Arial" pitchFamily="34" charset="0"/>
              </a:rPr>
              <a:t>de Protección  y Previsión social,</a:t>
            </a:r>
            <a:r>
              <a:rPr lang="es-HN" sz="2200" dirty="0">
                <a:solidFill>
                  <a:srgbClr val="000000"/>
                </a:solidFill>
                <a:latin typeface="Arial" pitchFamily="34" charset="0"/>
                <a:cs typeface="Arial" pitchFamily="34" charset="0"/>
              </a:rPr>
              <a:t> para el caso del RAP es una institución financiera de Segundo Piso</a:t>
            </a:r>
            <a:r>
              <a:rPr lang="es-ES" sz="2200" dirty="0">
                <a:latin typeface="Arial" pitchFamily="34" charset="0"/>
                <a:cs typeface="Arial" pitchFamily="34" charset="0"/>
              </a:rPr>
              <a:t>, de interés social y sin fines de lucro, cuya misión es propiciar condiciones idóneas para incentivar el ahorro entre los afiliados y de esta forma contribuir mediante el otorgamiento de financiamiento a solucionar el problema habitacional de Honduras. Fue creado bajo decreto Nº 167/91 en el contexto de la ley  del FONDO SOCIAL PARA LA VIVIENDA “FOSOVI” el 16 de Diciembre de 1991</a:t>
            </a:r>
            <a:r>
              <a:rPr lang="es-ES" sz="2200" dirty="0" smtClean="0">
                <a:latin typeface="Arial" pitchFamily="34" charset="0"/>
                <a:cs typeface="Arial" pitchFamily="34" charset="0"/>
              </a:rPr>
              <a:t>.</a:t>
            </a:r>
          </a:p>
          <a:p>
            <a:pPr algn="just">
              <a:lnSpc>
                <a:spcPct val="115000"/>
              </a:lnSpc>
              <a:spcAft>
                <a:spcPts val="1000"/>
              </a:spcAft>
            </a:pPr>
            <a:r>
              <a:rPr lang="es-ES" sz="2200" dirty="0">
                <a:latin typeface="Arial" pitchFamily="34" charset="0"/>
                <a:cs typeface="Arial" pitchFamily="34" charset="0"/>
              </a:rPr>
              <a:t>La </a:t>
            </a:r>
            <a:r>
              <a:rPr lang="es-ES" sz="2200" dirty="0" smtClean="0">
                <a:latin typeface="Arial" pitchFamily="34" charset="0"/>
                <a:cs typeface="Arial" pitchFamily="34" charset="0"/>
              </a:rPr>
              <a:t>supervisión del RAP </a:t>
            </a:r>
            <a:r>
              <a:rPr lang="es-ES" sz="2200" dirty="0">
                <a:latin typeface="Arial" pitchFamily="34" charset="0"/>
                <a:cs typeface="Arial" pitchFamily="34" charset="0"/>
              </a:rPr>
              <a:t>está en manos de la </a:t>
            </a:r>
            <a:r>
              <a:rPr lang="es-CR" sz="2200" dirty="0">
                <a:latin typeface="Arial" pitchFamily="34" charset="0"/>
                <a:cs typeface="Arial" pitchFamily="34" charset="0"/>
              </a:rPr>
              <a:t>Comisión Nacional de Banca y Seguros. auditoria interna y externa.</a:t>
            </a:r>
            <a:endParaRPr lang="es-HN" sz="2200" dirty="0">
              <a:latin typeface="Arial" pitchFamily="34" charset="0"/>
              <a:ea typeface="Calibri"/>
              <a:cs typeface="Arial" pitchFamily="34" charset="0"/>
            </a:endParaRPr>
          </a:p>
          <a:p>
            <a:pPr algn="just">
              <a:lnSpc>
                <a:spcPct val="115000"/>
              </a:lnSpc>
              <a:spcAft>
                <a:spcPts val="1000"/>
              </a:spcAft>
            </a:pPr>
            <a:endParaRPr lang="es-HN" sz="2200" dirty="0">
              <a:latin typeface="Arial" pitchFamily="34" charset="0"/>
              <a:ea typeface="Calibri"/>
              <a:cs typeface="Arial" pitchFamily="34" charset="0"/>
            </a:endParaRPr>
          </a:p>
          <a:p>
            <a:endParaRPr lang="es-HN" dirty="0"/>
          </a:p>
        </p:txBody>
      </p:sp>
    </p:spTree>
    <p:extLst>
      <p:ext uri="{BB962C8B-B14F-4D97-AF65-F5344CB8AC3E}">
        <p14:creationId xmlns:p14="http://schemas.microsoft.com/office/powerpoint/2010/main" val="264599915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bwMode="auto">
          <a:xfrm>
            <a:off x="2051720" y="1628800"/>
            <a:ext cx="4741192"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Título"/>
          <p:cNvSpPr>
            <a:spLocks noGrp="1"/>
          </p:cNvSpPr>
          <p:nvPr>
            <p:ph type="title"/>
          </p:nvPr>
        </p:nvSpPr>
        <p:spPr/>
        <p:txBody>
          <a:bodyPr/>
          <a:lstStyle/>
          <a:p>
            <a:r>
              <a:rPr lang="es-HN" sz="3200" b="1" dirty="0" smtClean="0">
                <a:latin typeface="Arial" pitchFamily="34" charset="0"/>
                <a:cs typeface="Arial" pitchFamily="34" charset="0"/>
              </a:rPr>
              <a:t>ILUSION O REALIDAD</a:t>
            </a:r>
            <a:endParaRPr lang="es-HN" sz="3200" b="1" dirty="0">
              <a:latin typeface="Arial" pitchFamily="34" charset="0"/>
              <a:cs typeface="Arial" pitchFamily="34" charset="0"/>
            </a:endParaRPr>
          </a:p>
        </p:txBody>
      </p:sp>
      <p:sp>
        <p:nvSpPr>
          <p:cNvPr id="5" name="4 Rectángulo"/>
          <p:cNvSpPr/>
          <p:nvPr/>
        </p:nvSpPr>
        <p:spPr>
          <a:xfrm>
            <a:off x="3059832" y="2276872"/>
            <a:ext cx="3384376"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HN" sz="7200" b="1" i="0" u="none" strike="noStrike" kern="0" cap="none" spc="0" normalizeH="0" baseline="0" noProof="0" dirty="0" smtClean="0">
                <a:ln>
                  <a:noFill/>
                </a:ln>
                <a:solidFill>
                  <a:sysClr val="windowText" lastClr="000000"/>
                </a:solidFill>
                <a:effectLst/>
                <a:uLnTx/>
                <a:uFillTx/>
              </a:rPr>
              <a:t>3% IVM</a:t>
            </a:r>
            <a:endParaRPr kumimoji="0" lang="es-ES" sz="72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2751036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76672"/>
            <a:ext cx="6840760" cy="1072480"/>
          </a:xfrm>
        </p:spPr>
        <p:txBody>
          <a:bodyPr>
            <a:normAutofit/>
          </a:bodyPr>
          <a:lstStyle/>
          <a:p>
            <a:r>
              <a:rPr lang="es-HN" b="1" dirty="0" smtClean="0">
                <a:latin typeface="Arial" pitchFamily="34" charset="0"/>
                <a:cs typeface="Arial" pitchFamily="34" charset="0"/>
              </a:rPr>
              <a:t>FUSION SINERGIA CON EL RAP</a:t>
            </a:r>
            <a:endParaRPr lang="es-HN" b="1" dirty="0">
              <a:latin typeface="Arial" pitchFamily="34" charset="0"/>
              <a:cs typeface="Arial" pitchFamily="34" charset="0"/>
            </a:endParaRPr>
          </a:p>
        </p:txBody>
      </p:sp>
      <p:pic>
        <p:nvPicPr>
          <p:cNvPr id="4" name="Picture 2"/>
          <p:cNvPicPr>
            <a:picLocks noGrp="1" noChangeAspect="1" noChangeArrowheads="1"/>
          </p:cNvPicPr>
          <p:nvPr>
            <p:ph sz="quarter" idx="1"/>
          </p:nvPr>
        </p:nvPicPr>
        <p:blipFill>
          <a:blip r:embed="rId3" cstate="print"/>
          <a:srcRect/>
          <a:stretch>
            <a:fillRect/>
          </a:stretch>
        </p:blipFill>
        <p:spPr bwMode="auto">
          <a:xfrm>
            <a:off x="899592" y="1844824"/>
            <a:ext cx="4233085" cy="3384376"/>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4996048" y="1844824"/>
            <a:ext cx="3697596" cy="3384376"/>
          </a:xfrm>
          <a:prstGeom prst="rect">
            <a:avLst/>
          </a:prstGeom>
          <a:noFill/>
          <a:ln w="9525">
            <a:noFill/>
            <a:miter lim="800000"/>
            <a:headEnd/>
            <a:tailEnd/>
          </a:ln>
        </p:spPr>
      </p:pic>
    </p:spTree>
    <p:extLst>
      <p:ext uri="{BB962C8B-B14F-4D97-AF65-F5344CB8AC3E}">
        <p14:creationId xmlns:p14="http://schemas.microsoft.com/office/powerpoint/2010/main" val="17781928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16632"/>
            <a:ext cx="6912768" cy="883840"/>
          </a:xfrm>
        </p:spPr>
        <p:txBody>
          <a:bodyPr>
            <a:normAutofit/>
          </a:bodyPr>
          <a:lstStyle/>
          <a:p>
            <a:r>
              <a:rPr lang="es-HN" sz="3600" b="1" dirty="0" smtClean="0">
                <a:latin typeface="Arial" pitchFamily="34" charset="0"/>
                <a:cs typeface="Arial" pitchFamily="34" charset="0"/>
              </a:rPr>
              <a:t>Fusión con el rap</a:t>
            </a:r>
            <a:endParaRPr lang="es-HN" sz="3600" b="1" dirty="0">
              <a:latin typeface="Arial" pitchFamily="34" charset="0"/>
              <a:cs typeface="Arial" pitchFamily="34" charset="0"/>
            </a:endParaRPr>
          </a:p>
        </p:txBody>
      </p:sp>
      <p:sp>
        <p:nvSpPr>
          <p:cNvPr id="3" name="2 Marcador de contenido"/>
          <p:cNvSpPr>
            <a:spLocks noGrp="1"/>
          </p:cNvSpPr>
          <p:nvPr>
            <p:ph sz="quarter" idx="1"/>
          </p:nvPr>
        </p:nvSpPr>
        <p:spPr>
          <a:xfrm>
            <a:off x="539552" y="1196752"/>
            <a:ext cx="7920880" cy="5256584"/>
          </a:xfrm>
        </p:spPr>
        <p:txBody>
          <a:bodyPr>
            <a:noAutofit/>
          </a:bodyPr>
          <a:lstStyle/>
          <a:p>
            <a:pPr algn="just">
              <a:lnSpc>
                <a:spcPct val="115000"/>
              </a:lnSpc>
              <a:spcAft>
                <a:spcPts val="1000"/>
              </a:spcAft>
            </a:pPr>
            <a:r>
              <a:rPr lang="es-ES" dirty="0" smtClean="0">
                <a:solidFill>
                  <a:srgbClr val="000000"/>
                </a:solidFill>
                <a:latin typeface="Arial" pitchFamily="34" charset="0"/>
                <a:cs typeface="Arial" pitchFamily="34" charset="0"/>
              </a:rPr>
              <a:t>Con </a:t>
            </a:r>
            <a:r>
              <a:rPr lang="es-ES" dirty="0">
                <a:solidFill>
                  <a:srgbClr val="000000"/>
                </a:solidFill>
                <a:latin typeface="Arial" pitchFamily="34" charset="0"/>
                <a:cs typeface="Arial" pitchFamily="34" charset="0"/>
              </a:rPr>
              <a:t>el 3% de cotizaciones que recibe el </a:t>
            </a:r>
            <a:r>
              <a:rPr lang="es-HN" dirty="0">
                <a:solidFill>
                  <a:srgbClr val="000000"/>
                </a:solidFill>
                <a:latin typeface="Arial" pitchFamily="34" charset="0"/>
                <a:cs typeface="Arial" pitchFamily="34" charset="0"/>
              </a:rPr>
              <a:t>Régimen de Aportaciones Privada (</a:t>
            </a:r>
            <a:r>
              <a:rPr lang="es-ES" dirty="0">
                <a:solidFill>
                  <a:srgbClr val="000000"/>
                </a:solidFill>
                <a:latin typeface="Arial" pitchFamily="34" charset="0"/>
                <a:cs typeface="Arial" pitchFamily="34" charset="0"/>
              </a:rPr>
              <a:t>RAP) y que  pasaran a ser parte del seguro de IVM del IHSS, el  RAP pasaría a convertirse en un Banco de Primer Piso con los Fondos que le han quedado y que los mismos sean destinados para Préstamos de Vivienda</a:t>
            </a:r>
            <a:r>
              <a:rPr lang="es-ES" dirty="0" smtClean="0">
                <a:solidFill>
                  <a:srgbClr val="000000"/>
                </a:solidFill>
                <a:latin typeface="Arial" pitchFamily="34" charset="0"/>
                <a:cs typeface="Arial" pitchFamily="34" charset="0"/>
              </a:rPr>
              <a:t>.</a:t>
            </a:r>
          </a:p>
          <a:p>
            <a:pPr algn="just">
              <a:lnSpc>
                <a:spcPct val="115000"/>
              </a:lnSpc>
              <a:spcAft>
                <a:spcPts val="1000"/>
              </a:spcAft>
            </a:pPr>
            <a:r>
              <a:rPr lang="es-ES" dirty="0" smtClean="0">
                <a:solidFill>
                  <a:srgbClr val="000000"/>
                </a:solidFill>
                <a:latin typeface="Arial" pitchFamily="34" charset="0"/>
                <a:cs typeface="Arial" pitchFamily="34" charset="0"/>
              </a:rPr>
              <a:t>Como resultado de </a:t>
            </a:r>
            <a:r>
              <a:rPr lang="es-ES" dirty="0">
                <a:solidFill>
                  <a:srgbClr val="000000"/>
                </a:solidFill>
                <a:latin typeface="Arial" pitchFamily="34" charset="0"/>
                <a:cs typeface="Arial" pitchFamily="34" charset="0"/>
              </a:rPr>
              <a:t>darse el </a:t>
            </a:r>
            <a:r>
              <a:rPr lang="es-ES" dirty="0" smtClean="0">
                <a:solidFill>
                  <a:srgbClr val="000000"/>
                </a:solidFill>
                <a:latin typeface="Arial" pitchFamily="34" charset="0"/>
                <a:cs typeface="Arial" pitchFamily="34" charset="0"/>
              </a:rPr>
              <a:t>traspaso, </a:t>
            </a:r>
            <a:r>
              <a:rPr lang="es-ES" dirty="0" err="1" smtClean="0">
                <a:solidFill>
                  <a:srgbClr val="000000"/>
                </a:solidFill>
                <a:latin typeface="Arial" pitchFamily="34" charset="0"/>
                <a:cs typeface="Arial" pitchFamily="34" charset="0"/>
              </a:rPr>
              <a:t>habra</a:t>
            </a:r>
            <a:r>
              <a:rPr lang="es-ES" dirty="0" smtClean="0">
                <a:solidFill>
                  <a:srgbClr val="000000"/>
                </a:solidFill>
                <a:latin typeface="Arial" pitchFamily="34" charset="0"/>
                <a:cs typeface="Arial" pitchFamily="34" charset="0"/>
              </a:rPr>
              <a:t> </a:t>
            </a:r>
            <a:r>
              <a:rPr lang="es-ES" dirty="0">
                <a:solidFill>
                  <a:srgbClr val="000000"/>
                </a:solidFill>
                <a:latin typeface="Arial" pitchFamily="34" charset="0"/>
                <a:cs typeface="Arial" pitchFamily="34" charset="0"/>
              </a:rPr>
              <a:t>un incremento de 3% al 6% en aportes al IVM</a:t>
            </a:r>
            <a:r>
              <a:rPr lang="es-HN" dirty="0">
                <a:solidFill>
                  <a:srgbClr val="000000"/>
                </a:solidFill>
                <a:latin typeface="Arial" pitchFamily="34" charset="0"/>
                <a:cs typeface="Arial" pitchFamily="34" charset="0"/>
              </a:rPr>
              <a:t>, sin sacrificio para el patrono y empleado, quedando pendiente un ajuste gradual  futuro de la prima media escalonada según requerimiento actuarial del sistema</a:t>
            </a:r>
            <a:endParaRPr lang="es-HN" dirty="0">
              <a:latin typeface="Arial" pitchFamily="34" charset="0"/>
              <a:ea typeface="Calibri"/>
              <a:cs typeface="Arial" pitchFamily="34" charset="0"/>
            </a:endParaRPr>
          </a:p>
          <a:p>
            <a:endParaRPr lang="es-HN" sz="2800" dirty="0"/>
          </a:p>
        </p:txBody>
      </p:sp>
    </p:spTree>
    <p:extLst>
      <p:ext uri="{BB962C8B-B14F-4D97-AF65-F5344CB8AC3E}">
        <p14:creationId xmlns:p14="http://schemas.microsoft.com/office/powerpoint/2010/main" val="1075855981"/>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992888" cy="936104"/>
          </a:xfrm>
        </p:spPr>
        <p:txBody>
          <a:bodyPr>
            <a:normAutofit/>
          </a:bodyPr>
          <a:lstStyle/>
          <a:p>
            <a:r>
              <a:rPr lang="es-HN" sz="2400" dirty="0">
                <a:latin typeface="Arial" pitchFamily="34" charset="0"/>
                <a:cs typeface="Arial" pitchFamily="34" charset="0"/>
              </a:rPr>
              <a:t>SEGURIDAD Y PREVISION SOCIAL EN HONDURAS Y SUS PERSPECTIVAS</a:t>
            </a:r>
            <a:endParaRPr lang="es-HN" sz="2400" dirty="0"/>
          </a:p>
        </p:txBody>
      </p:sp>
      <p:sp>
        <p:nvSpPr>
          <p:cNvPr id="4" name="3 Marcador de contenido"/>
          <p:cNvSpPr>
            <a:spLocks noGrp="1"/>
          </p:cNvSpPr>
          <p:nvPr>
            <p:ph sz="quarter" idx="1"/>
          </p:nvPr>
        </p:nvSpPr>
        <p:spPr>
          <a:xfrm>
            <a:off x="323528" y="1340768"/>
            <a:ext cx="8568952" cy="4536504"/>
          </a:xfrm>
        </p:spPr>
        <p:txBody>
          <a:bodyPr>
            <a:normAutofit/>
          </a:bodyPr>
          <a:lstStyle/>
          <a:p>
            <a:pPr algn="just"/>
            <a:r>
              <a:rPr lang="es-HN" sz="2000" b="0" dirty="0" smtClean="0">
                <a:latin typeface="Arial" pitchFamily="34" charset="0"/>
                <a:cs typeface="Arial" pitchFamily="34" charset="0"/>
              </a:rPr>
              <a:t>Se debe tener claridad sobre los mitos en salud en el sentido que no solo los enfermos necesitan médicos, sino también las personas sanas, estas ultimas con el objetivo de preservar su salud, con lo anterior se justifica la necesidad de contar con un modelo de salud preventivo y superar el modelo fundamentalmente curativo el cual tiene  altos costos y es menos eficiente.</a:t>
            </a:r>
          </a:p>
          <a:p>
            <a:pPr algn="just"/>
            <a:endParaRPr lang="es-HN" sz="2000" b="0" dirty="0" smtClean="0">
              <a:latin typeface="Arial" pitchFamily="34" charset="0"/>
              <a:cs typeface="Arial" pitchFamily="34" charset="0"/>
            </a:endParaRPr>
          </a:p>
          <a:p>
            <a:pPr algn="just"/>
            <a:r>
              <a:rPr lang="es-HN" sz="2000" b="0" dirty="0" smtClean="0">
                <a:latin typeface="Arial" pitchFamily="34" charset="0"/>
                <a:cs typeface="Arial" pitchFamily="34" charset="0"/>
              </a:rPr>
              <a:t>Otro mito es creer que cuando hablamos de una institución de seguridad social, estamos hablando de todas en su conjunto bajo una misma perspectiva, pero realmente a nosotros nos debe interesar tanto el sistema mismo, como la realidad de cada institución, pero debemos tener en cuenta que es preferible salvar el bosque y no solo el árbol por lo que se trata en definitiva es la defensa del ser humano y su bienestar, especialmente los mas desvalidos.          </a:t>
            </a:r>
            <a:endParaRPr lang="es-HN" sz="2000" b="0" dirty="0">
              <a:latin typeface="Arial" pitchFamily="34" charset="0"/>
              <a:cs typeface="Arial" pitchFamily="34" charset="0"/>
            </a:endParaRPr>
          </a:p>
        </p:txBody>
      </p:sp>
    </p:spTree>
    <p:extLst>
      <p:ext uri="{BB962C8B-B14F-4D97-AF65-F5344CB8AC3E}">
        <p14:creationId xmlns:p14="http://schemas.microsoft.com/office/powerpoint/2010/main" val="125098089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32656"/>
            <a:ext cx="7056784" cy="819472"/>
          </a:xfrm>
        </p:spPr>
        <p:txBody>
          <a:bodyPr/>
          <a:lstStyle/>
          <a:p>
            <a:r>
              <a:rPr lang="es-HN" sz="3200" b="1" dirty="0" smtClean="0">
                <a:latin typeface="Arial" pitchFamily="34" charset="0"/>
                <a:cs typeface="Arial" pitchFamily="34" charset="0"/>
              </a:rPr>
              <a:t>Hacia donde vamos…</a:t>
            </a:r>
            <a:endParaRPr lang="es-HN" sz="3200" b="1" dirty="0">
              <a:latin typeface="Arial" pitchFamily="34" charset="0"/>
              <a:cs typeface="Arial" pitchFamily="34" charset="0"/>
            </a:endParaRPr>
          </a:p>
        </p:txBody>
      </p:sp>
      <p:sp>
        <p:nvSpPr>
          <p:cNvPr id="3" name="2 Marcador de contenido"/>
          <p:cNvSpPr>
            <a:spLocks noGrp="1"/>
          </p:cNvSpPr>
          <p:nvPr>
            <p:ph sz="quarter" idx="1"/>
          </p:nvPr>
        </p:nvSpPr>
        <p:spPr>
          <a:xfrm>
            <a:off x="467544" y="1484784"/>
            <a:ext cx="8064896" cy="4824536"/>
          </a:xfrm>
        </p:spPr>
        <p:txBody>
          <a:bodyPr>
            <a:noAutofit/>
          </a:bodyPr>
          <a:lstStyle/>
          <a:p>
            <a:pPr lvl="0" algn="just">
              <a:lnSpc>
                <a:spcPct val="100000"/>
              </a:lnSpc>
              <a:buFont typeface="Courier New" pitchFamily="49" charset="0"/>
              <a:buChar char="o"/>
            </a:pPr>
            <a:r>
              <a:rPr lang="es-ES" dirty="0" smtClean="0">
                <a:solidFill>
                  <a:prstClr val="black"/>
                </a:solidFill>
                <a:latin typeface="Arial" pitchFamily="34" charset="0"/>
                <a:cs typeface="Arial" pitchFamily="34" charset="0"/>
              </a:rPr>
              <a:t>A que otros </a:t>
            </a:r>
            <a:r>
              <a:rPr lang="es-ES" dirty="0">
                <a:solidFill>
                  <a:prstClr val="black"/>
                </a:solidFill>
                <a:latin typeface="Arial" pitchFamily="34" charset="0"/>
                <a:cs typeface="Arial" pitchFamily="34" charset="0"/>
              </a:rPr>
              <a:t>sistemas o institutos de previsión, depositen </a:t>
            </a:r>
            <a:r>
              <a:rPr lang="es-ES" b="1" dirty="0">
                <a:solidFill>
                  <a:prstClr val="black"/>
                </a:solidFill>
                <a:latin typeface="Arial" pitchFamily="34" charset="0"/>
                <a:cs typeface="Arial" pitchFamily="34" charset="0"/>
              </a:rPr>
              <a:t>en este banco de primer piso o RAP</a:t>
            </a:r>
            <a:r>
              <a:rPr lang="es-ES" dirty="0">
                <a:solidFill>
                  <a:prstClr val="black"/>
                </a:solidFill>
                <a:latin typeface="Arial" pitchFamily="34" charset="0"/>
                <a:cs typeface="Arial" pitchFamily="34" charset="0"/>
              </a:rPr>
              <a:t>, las reservas legales que manejan las instituciones sobre las cesantías de los empleados</a:t>
            </a:r>
            <a:r>
              <a:rPr lang="es-ES" dirty="0" smtClean="0">
                <a:solidFill>
                  <a:prstClr val="black"/>
                </a:solidFill>
                <a:latin typeface="Arial" pitchFamily="34" charset="0"/>
                <a:cs typeface="Arial" pitchFamily="34" charset="0"/>
              </a:rPr>
              <a:t>.</a:t>
            </a:r>
          </a:p>
          <a:p>
            <a:pPr lvl="0" algn="just">
              <a:lnSpc>
                <a:spcPct val="100000"/>
              </a:lnSpc>
              <a:buFont typeface="Courier New" pitchFamily="49" charset="0"/>
              <a:buChar char="o"/>
            </a:pPr>
            <a:endParaRPr lang="es-ES" dirty="0" smtClean="0">
              <a:solidFill>
                <a:prstClr val="black"/>
              </a:solidFill>
              <a:latin typeface="Arial" pitchFamily="34" charset="0"/>
              <a:cs typeface="Arial" pitchFamily="34" charset="0"/>
            </a:endParaRPr>
          </a:p>
          <a:p>
            <a:pPr lvl="0" algn="just">
              <a:lnSpc>
                <a:spcPct val="100000"/>
              </a:lnSpc>
              <a:buFont typeface="Courier New" pitchFamily="49" charset="0"/>
              <a:buChar char="o"/>
            </a:pPr>
            <a:r>
              <a:rPr lang="es-ES" dirty="0" smtClean="0">
                <a:solidFill>
                  <a:srgbClr val="000000"/>
                </a:solidFill>
                <a:latin typeface="Arial" pitchFamily="34" charset="0"/>
                <a:cs typeface="Arial" pitchFamily="34" charset="0"/>
              </a:rPr>
              <a:t>Lo que se pretende apoyar </a:t>
            </a:r>
            <a:r>
              <a:rPr lang="es-ES" dirty="0">
                <a:solidFill>
                  <a:srgbClr val="000000"/>
                </a:solidFill>
                <a:latin typeface="Arial" pitchFamily="34" charset="0"/>
                <a:cs typeface="Arial" pitchFamily="34" charset="0"/>
              </a:rPr>
              <a:t>equitativamente proyectos de inversión en los sectores productivos y estratégicos de la economía hondureña, con el fin de administrar de manera eficiente los recursos previsionales de los asegurados, los cuales generarán operaciones financieras con retorno social y económico impulsando así la generación de empleo.</a:t>
            </a:r>
            <a:endParaRPr lang="es-ES" dirty="0">
              <a:solidFill>
                <a:prstClr val="black"/>
              </a:solidFill>
              <a:latin typeface="Arial" pitchFamily="34" charset="0"/>
              <a:cs typeface="Arial" pitchFamily="34" charset="0"/>
            </a:endParaRPr>
          </a:p>
          <a:p>
            <a:endParaRPr lang="es-HN" dirty="0"/>
          </a:p>
        </p:txBody>
      </p:sp>
    </p:spTree>
    <p:extLst>
      <p:ext uri="{BB962C8B-B14F-4D97-AF65-F5344CB8AC3E}">
        <p14:creationId xmlns:p14="http://schemas.microsoft.com/office/powerpoint/2010/main" val="86085954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HN" b="1" dirty="0" smtClean="0"/>
              <a:t>¿Que se espera?</a:t>
            </a:r>
            <a:endParaRPr lang="es-HN" b="1"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44972969"/>
              </p:ext>
            </p:extLst>
          </p:nvPr>
        </p:nvGraphicFramePr>
        <p:xfrm>
          <a:off x="1331640" y="1462262"/>
          <a:ext cx="6624736"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6 Conector angular"/>
          <p:cNvCxnSpPr/>
          <p:nvPr/>
        </p:nvCxnSpPr>
        <p:spPr>
          <a:xfrm rot="16200000" flipH="1">
            <a:off x="2596648" y="3804760"/>
            <a:ext cx="792088" cy="57606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4780040" y="4488836"/>
            <a:ext cx="2888304" cy="516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smtClean="0"/>
              <a:t>PISO DE ASISTENCIA SOCIAL</a:t>
            </a:r>
            <a:endParaRPr lang="es-HN" dirty="0"/>
          </a:p>
        </p:txBody>
      </p:sp>
      <p:sp>
        <p:nvSpPr>
          <p:cNvPr id="12" name="11 Flecha doblada hacia arriba"/>
          <p:cNvSpPr/>
          <p:nvPr/>
        </p:nvSpPr>
        <p:spPr>
          <a:xfrm>
            <a:off x="3793080" y="3947287"/>
            <a:ext cx="121043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13" name="12 Rectángulo redondeado"/>
          <p:cNvSpPr/>
          <p:nvPr/>
        </p:nvSpPr>
        <p:spPr>
          <a:xfrm>
            <a:off x="1127846" y="3398647"/>
            <a:ext cx="143630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smtClean="0"/>
              <a:t>Pasar </a:t>
            </a:r>
            <a:endParaRPr lang="es-HN" dirty="0"/>
          </a:p>
        </p:txBody>
      </p:sp>
    </p:spTree>
    <p:extLst>
      <p:ext uri="{BB962C8B-B14F-4D97-AF65-F5344CB8AC3E}">
        <p14:creationId xmlns:p14="http://schemas.microsoft.com/office/powerpoint/2010/main" val="2883378668"/>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8" name="chimes.wav"/>
          </p:stSnd>
        </p:sndAc>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60648"/>
            <a:ext cx="7344816" cy="648072"/>
          </a:xfrm>
        </p:spPr>
        <p:txBody>
          <a:bodyPr>
            <a:normAutofit/>
          </a:bodyPr>
          <a:lstStyle/>
          <a:p>
            <a:r>
              <a:rPr lang="es-HN" sz="3600" b="1" dirty="0" smtClean="0">
                <a:latin typeface="Arial" pitchFamily="34" charset="0"/>
                <a:cs typeface="Arial" pitchFamily="34" charset="0"/>
              </a:rPr>
              <a:t>Piso de asistencia social</a:t>
            </a:r>
            <a:endParaRPr lang="es-HN" sz="3600" b="1" dirty="0">
              <a:latin typeface="Arial" pitchFamily="34" charset="0"/>
              <a:cs typeface="Arial" pitchFamily="34" charset="0"/>
            </a:endParaRPr>
          </a:p>
        </p:txBody>
      </p:sp>
      <p:sp>
        <p:nvSpPr>
          <p:cNvPr id="3" name="2 Marcador de contenido"/>
          <p:cNvSpPr>
            <a:spLocks noGrp="1"/>
          </p:cNvSpPr>
          <p:nvPr>
            <p:ph sz="quarter" idx="1"/>
          </p:nvPr>
        </p:nvSpPr>
        <p:spPr>
          <a:xfrm>
            <a:off x="527226" y="1124744"/>
            <a:ext cx="8352928" cy="4107522"/>
          </a:xfrm>
        </p:spPr>
        <p:txBody>
          <a:bodyPr>
            <a:noAutofit/>
          </a:bodyPr>
          <a:lstStyle/>
          <a:p>
            <a:pPr marL="342900" lvl="0" indent="-342900" algn="just">
              <a:lnSpc>
                <a:spcPct val="100000"/>
              </a:lnSpc>
              <a:buFont typeface="Arial" pitchFamily="34" charset="0"/>
              <a:buChar char="•"/>
            </a:pPr>
            <a:r>
              <a:rPr lang="es-HN" sz="2400" dirty="0">
                <a:solidFill>
                  <a:prstClr val="black"/>
                </a:solidFill>
                <a:latin typeface="Arial" pitchFamily="34" charset="0"/>
                <a:ea typeface="Tahoma" pitchFamily="34" charset="0"/>
                <a:cs typeface="Arial" pitchFamily="34" charset="0"/>
              </a:rPr>
              <a:t>Consolidación y ordenamiento de las diferentes Partidas presupuestarias que tiene el Estado para la asistencia social:</a:t>
            </a:r>
          </a:p>
          <a:p>
            <a:pPr marL="685800" lvl="4" indent="-169164" algn="just"/>
            <a:r>
              <a:rPr lang="es-HN" sz="2400" b="1" dirty="0" smtClean="0">
                <a:solidFill>
                  <a:prstClr val="black"/>
                </a:solidFill>
                <a:latin typeface="Arial" pitchFamily="34" charset="0"/>
                <a:ea typeface="Tahoma" pitchFamily="34" charset="0"/>
                <a:cs typeface="Arial" pitchFamily="34" charset="0"/>
              </a:rPr>
              <a:t>Bono </a:t>
            </a:r>
            <a:r>
              <a:rPr lang="es-HN" sz="2400" b="1" dirty="0">
                <a:solidFill>
                  <a:prstClr val="black"/>
                </a:solidFill>
                <a:latin typeface="Arial" pitchFamily="34" charset="0"/>
                <a:ea typeface="Tahoma" pitchFamily="34" charset="0"/>
                <a:cs typeface="Arial" pitchFamily="34" charset="0"/>
              </a:rPr>
              <a:t>10,000</a:t>
            </a:r>
          </a:p>
          <a:p>
            <a:pPr marL="685800" lvl="4" indent="-169164" algn="just"/>
            <a:r>
              <a:rPr lang="es-HN" sz="2400" b="1" dirty="0">
                <a:solidFill>
                  <a:prstClr val="black"/>
                </a:solidFill>
                <a:latin typeface="Arial" pitchFamily="34" charset="0"/>
                <a:ea typeface="Tahoma" pitchFamily="34" charset="0"/>
                <a:cs typeface="Arial" pitchFamily="34" charset="0"/>
              </a:rPr>
              <a:t>Bono del estudiante</a:t>
            </a:r>
          </a:p>
          <a:p>
            <a:pPr marL="685800" lvl="4" indent="-169164" algn="just"/>
            <a:r>
              <a:rPr lang="es-HN" sz="2400" b="1" dirty="0" smtClean="0">
                <a:solidFill>
                  <a:prstClr val="black"/>
                </a:solidFill>
                <a:latin typeface="Arial" pitchFamily="34" charset="0"/>
                <a:ea typeface="Tahoma" pitchFamily="34" charset="0"/>
                <a:cs typeface="Arial" pitchFamily="34" charset="0"/>
              </a:rPr>
              <a:t>Bono </a:t>
            </a:r>
            <a:r>
              <a:rPr lang="es-HN" sz="2400" b="1" dirty="0">
                <a:solidFill>
                  <a:prstClr val="black"/>
                </a:solidFill>
                <a:latin typeface="Arial" pitchFamily="34" charset="0"/>
                <a:ea typeface="Tahoma" pitchFamily="34" charset="0"/>
                <a:cs typeface="Arial" pitchFamily="34" charset="0"/>
              </a:rPr>
              <a:t>de la tercera </a:t>
            </a:r>
            <a:r>
              <a:rPr lang="es-HN" sz="2400" b="1" dirty="0" smtClean="0">
                <a:solidFill>
                  <a:prstClr val="black"/>
                </a:solidFill>
                <a:latin typeface="Arial" pitchFamily="34" charset="0"/>
                <a:ea typeface="Tahoma" pitchFamily="34" charset="0"/>
                <a:cs typeface="Arial" pitchFamily="34" charset="0"/>
              </a:rPr>
              <a:t>edad</a:t>
            </a:r>
          </a:p>
          <a:p>
            <a:pPr marL="516636" lvl="4" indent="0" algn="just">
              <a:buNone/>
            </a:pPr>
            <a:endParaRPr lang="es-HN" sz="2400" b="1" dirty="0">
              <a:solidFill>
                <a:prstClr val="black"/>
              </a:solidFill>
              <a:latin typeface="Arial" pitchFamily="34" charset="0"/>
              <a:ea typeface="Tahoma" pitchFamily="34" charset="0"/>
              <a:cs typeface="Arial" pitchFamily="34" charset="0"/>
            </a:endParaRPr>
          </a:p>
          <a:p>
            <a:pPr>
              <a:buFont typeface="Arial" pitchFamily="34" charset="0"/>
              <a:buChar char="•"/>
            </a:pPr>
            <a:r>
              <a:rPr lang="es-HN" sz="2800" dirty="0" smtClean="0">
                <a:solidFill>
                  <a:prstClr val="black"/>
                </a:solidFill>
                <a:latin typeface="Arial" pitchFamily="34" charset="0"/>
                <a:cs typeface="Arial" pitchFamily="34" charset="0"/>
              </a:rPr>
              <a:t>Pasarían a formar el piso de protección social, el cual seria manejado por el IHSS. </a:t>
            </a:r>
            <a:endParaRPr lang="es-HN" sz="2800" dirty="0">
              <a:solidFill>
                <a:prstClr val="black"/>
              </a:solidFill>
              <a:latin typeface="Arial" pitchFamily="34" charset="0"/>
              <a:cs typeface="Arial" pitchFamily="34" charset="0"/>
            </a:endParaRPr>
          </a:p>
          <a:p>
            <a:endParaRPr lang="es-HN" sz="2800" dirty="0"/>
          </a:p>
        </p:txBody>
      </p:sp>
      <p:pic>
        <p:nvPicPr>
          <p:cNvPr id="4" name="Picture 4" descr="C:\Users\Rossy\Documents\Fotos Rossy Capturadas\016.jpg"/>
          <p:cNvPicPr>
            <a:picLocks noChangeAspect="1" noChangeArrowheads="1"/>
          </p:cNvPicPr>
          <p:nvPr/>
        </p:nvPicPr>
        <p:blipFill>
          <a:blip r:embed="rId3" cstate="print"/>
          <a:srcRect/>
          <a:stretch>
            <a:fillRect/>
          </a:stretch>
        </p:blipFill>
        <p:spPr bwMode="auto">
          <a:xfrm>
            <a:off x="6012160" y="4365104"/>
            <a:ext cx="2867994" cy="23793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3154024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6632"/>
            <a:ext cx="7848872" cy="1296144"/>
          </a:xfrm>
        </p:spPr>
        <p:txBody>
          <a:bodyPr>
            <a:normAutofit/>
          </a:bodyPr>
          <a:lstStyle/>
          <a:p>
            <a:pPr algn="just"/>
            <a:r>
              <a:rPr lang="es-HN" sz="3200" b="1" dirty="0" smtClean="0">
                <a:latin typeface="Arial" pitchFamily="34" charset="0"/>
                <a:cs typeface="Arial" pitchFamily="34" charset="0"/>
              </a:rPr>
              <a:t>PROCESO DE REFORMA A LA LEY DEL  SEGURO SOCIAL</a:t>
            </a:r>
            <a:endParaRPr lang="es-HN" sz="3200" b="1" dirty="0">
              <a:latin typeface="Arial" pitchFamily="34" charset="0"/>
              <a:cs typeface="Arial" pitchFamily="34" charset="0"/>
            </a:endParaRPr>
          </a:p>
        </p:txBody>
      </p:sp>
      <p:graphicFrame>
        <p:nvGraphicFramePr>
          <p:cNvPr id="4" name="3 Marcador de contenido" descr="Water droplets"/>
          <p:cNvGraphicFramePr>
            <a:graphicFrameLocks noGrp="1" noChangeAspect="1"/>
          </p:cNvGraphicFramePr>
          <p:nvPr>
            <p:ph sz="quarter" idx="1"/>
            <p:extLst>
              <p:ext uri="{D42A27DB-BD31-4B8C-83A1-F6EECF244321}">
                <p14:modId xmlns:p14="http://schemas.microsoft.com/office/powerpoint/2010/main" val="163688438"/>
              </p:ext>
            </p:extLst>
          </p:nvPr>
        </p:nvGraphicFramePr>
        <p:xfrm>
          <a:off x="1979712" y="2348880"/>
          <a:ext cx="3888432" cy="2808311"/>
        </p:xfrm>
        <a:graphic>
          <a:graphicData uri="http://schemas.openxmlformats.org/presentationml/2006/ole">
            <mc:AlternateContent xmlns:mc="http://schemas.openxmlformats.org/markup-compatibility/2006">
              <mc:Choice xmlns:v="urn:schemas-microsoft-com:vml" Requires="v">
                <p:oleObj spid="_x0000_s1232" name="CorelDRAW" r:id="rId4" imgW="2345040" imgH="1807200" progId="">
                  <p:embed/>
                </p:oleObj>
              </mc:Choice>
              <mc:Fallback>
                <p:oleObj name="CorelDRAW" r:id="rId4" imgW="2345040" imgH="1807200" progId="">
                  <p:embed/>
                  <p:pic>
                    <p:nvPicPr>
                      <p:cNvPr id="0" name="Object 4" descr="Water droplets"/>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2348880"/>
                        <a:ext cx="3888432" cy="2808311"/>
                      </a:xfrm>
                      <a:prstGeom prst="rect">
                        <a:avLst/>
                      </a:prstGeom>
                      <a:blipFill dpi="0" rotWithShape="0">
                        <a:blip r:embed="rId6"/>
                        <a:srcRect/>
                        <a:tile tx="0" ty="0" sx="100000" sy="100000" flip="none" algn="tl"/>
                      </a:blipFill>
                      <a:ln>
                        <a:noFill/>
                      </a:ln>
                      <a:effectLst/>
                    </p:spPr>
                  </p:pic>
                </p:oleObj>
              </mc:Fallback>
            </mc:AlternateContent>
          </a:graphicData>
        </a:graphic>
      </p:graphicFrame>
    </p:spTree>
    <p:extLst>
      <p:ext uri="{BB962C8B-B14F-4D97-AF65-F5344CB8AC3E}">
        <p14:creationId xmlns:p14="http://schemas.microsoft.com/office/powerpoint/2010/main" val="2989422338"/>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692696"/>
            <a:ext cx="6840760" cy="928464"/>
          </a:xfrm>
        </p:spPr>
        <p:txBody>
          <a:bodyPr/>
          <a:lstStyle/>
          <a:p>
            <a:pPr algn="just"/>
            <a:r>
              <a:rPr lang="es-HN" sz="3600" b="1" dirty="0" smtClean="0">
                <a:latin typeface="Arial" pitchFamily="34" charset="0"/>
                <a:ea typeface="Tahoma" pitchFamily="34" charset="0"/>
                <a:cs typeface="Arial" pitchFamily="34" charset="0"/>
              </a:rPr>
              <a:t>Antecedentes</a:t>
            </a:r>
            <a:endParaRPr lang="es-HN" sz="3600" b="1" dirty="0">
              <a:latin typeface="Arial" pitchFamily="34" charset="0"/>
              <a:ea typeface="Tahoma" pitchFamily="34" charset="0"/>
              <a:cs typeface="Arial" pitchFamily="34" charset="0"/>
            </a:endParaRPr>
          </a:p>
        </p:txBody>
      </p:sp>
      <p:sp>
        <p:nvSpPr>
          <p:cNvPr id="3" name="2 Marcador de contenido"/>
          <p:cNvSpPr>
            <a:spLocks noGrp="1"/>
          </p:cNvSpPr>
          <p:nvPr>
            <p:ph sz="quarter" idx="1"/>
          </p:nvPr>
        </p:nvSpPr>
        <p:spPr>
          <a:xfrm>
            <a:off x="611560" y="1916832"/>
            <a:ext cx="7736964" cy="3024337"/>
          </a:xfrm>
        </p:spPr>
        <p:txBody>
          <a:bodyPr>
            <a:normAutofit/>
          </a:bodyPr>
          <a:lstStyle/>
          <a:p>
            <a:pPr algn="just"/>
            <a:r>
              <a:rPr lang="es-HN" sz="2400" dirty="0" smtClean="0">
                <a:latin typeface="Tahoma" pitchFamily="34" charset="0"/>
                <a:ea typeface="Tahoma" pitchFamily="34" charset="0"/>
                <a:cs typeface="Tahoma" pitchFamily="34" charset="0"/>
              </a:rPr>
              <a:t>  </a:t>
            </a:r>
            <a:r>
              <a:rPr lang="es-HN" sz="2800" dirty="0" smtClean="0">
                <a:latin typeface="Arial" pitchFamily="34" charset="0"/>
                <a:ea typeface="Tahoma" pitchFamily="34" charset="0"/>
                <a:cs typeface="Arial" pitchFamily="34" charset="0"/>
              </a:rPr>
              <a:t>Ultima Reforma mes de Junio 2001.</a:t>
            </a:r>
          </a:p>
          <a:p>
            <a:pPr algn="just"/>
            <a:r>
              <a:rPr lang="es-HN" sz="2800" dirty="0" smtClean="0">
                <a:latin typeface="Arial" pitchFamily="34" charset="0"/>
                <a:ea typeface="Tahoma" pitchFamily="34" charset="0"/>
                <a:cs typeface="Arial" pitchFamily="34" charset="0"/>
              </a:rPr>
              <a:t>  Logro fundamental la separación de los tres seguros, IVM, EM, y RP</a:t>
            </a:r>
          </a:p>
        </p:txBody>
      </p:sp>
    </p:spTree>
    <p:extLst>
      <p:ext uri="{BB962C8B-B14F-4D97-AF65-F5344CB8AC3E}">
        <p14:creationId xmlns:p14="http://schemas.microsoft.com/office/powerpoint/2010/main" val="108150536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88640"/>
            <a:ext cx="7632848" cy="1152128"/>
          </a:xfrm>
        </p:spPr>
        <p:txBody>
          <a:bodyPr>
            <a:normAutofit/>
          </a:bodyPr>
          <a:lstStyle/>
          <a:p>
            <a:pPr algn="just"/>
            <a:r>
              <a:rPr lang="es-HN" b="1" dirty="0" smtClean="0">
                <a:latin typeface="Arial" pitchFamily="34" charset="0"/>
                <a:cs typeface="Arial" pitchFamily="34" charset="0"/>
              </a:rPr>
              <a:t>¿Que contempla el anteproyecto de reforma a la ley del IHSS?</a:t>
            </a:r>
            <a:endParaRPr lang="es-HN" b="1" dirty="0">
              <a:latin typeface="Arial" pitchFamily="34" charset="0"/>
              <a:cs typeface="Arial" pitchFamily="34" charset="0"/>
            </a:endParaRPr>
          </a:p>
        </p:txBody>
      </p:sp>
      <p:sp>
        <p:nvSpPr>
          <p:cNvPr id="3" name="2 Marcador de contenido"/>
          <p:cNvSpPr>
            <a:spLocks noGrp="1"/>
          </p:cNvSpPr>
          <p:nvPr>
            <p:ph sz="quarter" idx="1"/>
          </p:nvPr>
        </p:nvSpPr>
        <p:spPr>
          <a:xfrm>
            <a:off x="395536" y="1628800"/>
            <a:ext cx="8352928" cy="3672408"/>
          </a:xfrm>
        </p:spPr>
        <p:txBody>
          <a:bodyPr>
            <a:normAutofit/>
          </a:bodyPr>
          <a:lstStyle/>
          <a:p>
            <a:pPr lvl="0" algn="just">
              <a:lnSpc>
                <a:spcPct val="100000"/>
              </a:lnSpc>
              <a:spcAft>
                <a:spcPts val="1200"/>
              </a:spcAft>
              <a:buFont typeface="Courier New" pitchFamily="49" charset="0"/>
              <a:buChar char="o"/>
            </a:pPr>
            <a:r>
              <a:rPr lang="es-HN" dirty="0" smtClean="0">
                <a:latin typeface="Arial" pitchFamily="34" charset="0"/>
                <a:ea typeface="Tahoma" pitchFamily="34" charset="0"/>
                <a:cs typeface="Arial" pitchFamily="34" charset="0"/>
              </a:rPr>
              <a:t>Actualización, adecuación y modernización del sistema de Seguridad Social, a fin de reforzar la sostenibilidad </a:t>
            </a:r>
            <a:r>
              <a:rPr lang="es-ES" dirty="0" smtClean="0">
                <a:solidFill>
                  <a:prstClr val="black"/>
                </a:solidFill>
                <a:latin typeface="Arial" pitchFamily="34" charset="0"/>
                <a:ea typeface="Tahoma" pitchFamily="34" charset="0"/>
                <a:cs typeface="Arial" pitchFamily="34" charset="0"/>
              </a:rPr>
              <a:t>futura </a:t>
            </a:r>
            <a:r>
              <a:rPr lang="es-ES" dirty="0">
                <a:solidFill>
                  <a:prstClr val="black"/>
                </a:solidFill>
                <a:latin typeface="Arial" pitchFamily="34" charset="0"/>
                <a:ea typeface="Tahoma" pitchFamily="34" charset="0"/>
                <a:cs typeface="Arial" pitchFamily="34" charset="0"/>
              </a:rPr>
              <a:t>de los </a:t>
            </a:r>
            <a:r>
              <a:rPr lang="es-ES" dirty="0" smtClean="0">
                <a:solidFill>
                  <a:prstClr val="black"/>
                </a:solidFill>
                <a:latin typeface="Arial" pitchFamily="34" charset="0"/>
                <a:ea typeface="Tahoma" pitchFamily="34" charset="0"/>
                <a:cs typeface="Arial" pitchFamily="34" charset="0"/>
              </a:rPr>
              <a:t>dos </a:t>
            </a:r>
            <a:r>
              <a:rPr lang="es-ES" dirty="0">
                <a:solidFill>
                  <a:prstClr val="black"/>
                </a:solidFill>
                <a:latin typeface="Arial" pitchFamily="34" charset="0"/>
                <a:ea typeface="Tahoma" pitchFamily="34" charset="0"/>
                <a:cs typeface="Arial" pitchFamily="34" charset="0"/>
              </a:rPr>
              <a:t>Regímenes: General Obligatorio y el Especial que comprenden los tres Seguros</a:t>
            </a:r>
            <a:r>
              <a:rPr lang="es-ES" dirty="0" smtClean="0">
                <a:solidFill>
                  <a:prstClr val="black"/>
                </a:solidFill>
                <a:latin typeface="Arial" pitchFamily="34" charset="0"/>
                <a:ea typeface="Tahoma" pitchFamily="34" charset="0"/>
                <a:cs typeface="Arial" pitchFamily="34" charset="0"/>
              </a:rPr>
              <a:t>:</a:t>
            </a:r>
          </a:p>
          <a:p>
            <a:pPr marL="288036" lvl="1" indent="-457200" algn="just">
              <a:spcAft>
                <a:spcPts val="1200"/>
              </a:spcAft>
              <a:buFont typeface="Courier New" pitchFamily="49" charset="0"/>
              <a:buChar char="o"/>
            </a:pPr>
            <a:r>
              <a:rPr lang="es-ES" sz="2400" b="1" dirty="0" smtClean="0">
                <a:solidFill>
                  <a:prstClr val="black"/>
                </a:solidFill>
                <a:latin typeface="Arial" pitchFamily="34" charset="0"/>
                <a:ea typeface="Tahoma" pitchFamily="34" charset="0"/>
                <a:cs typeface="Arial" pitchFamily="34" charset="0"/>
              </a:rPr>
              <a:t>Enfermedad Maternidad.</a:t>
            </a:r>
          </a:p>
          <a:p>
            <a:pPr marL="288036" lvl="1" indent="-457200" algn="just">
              <a:buFont typeface="Courier New" pitchFamily="49" charset="0"/>
              <a:buChar char="o"/>
            </a:pPr>
            <a:r>
              <a:rPr lang="es-ES" sz="2400" b="1" dirty="0" smtClean="0">
                <a:solidFill>
                  <a:prstClr val="black"/>
                </a:solidFill>
                <a:latin typeface="Arial" pitchFamily="34" charset="0"/>
                <a:ea typeface="Tahoma" pitchFamily="34" charset="0"/>
                <a:cs typeface="Arial" pitchFamily="34" charset="0"/>
              </a:rPr>
              <a:t>IVM</a:t>
            </a:r>
            <a:r>
              <a:rPr lang="es-ES" sz="2400" b="1" dirty="0">
                <a:solidFill>
                  <a:prstClr val="black"/>
                </a:solidFill>
                <a:latin typeface="Arial" pitchFamily="34" charset="0"/>
                <a:ea typeface="Tahoma" pitchFamily="34" charset="0"/>
                <a:cs typeface="Arial" pitchFamily="34" charset="0"/>
              </a:rPr>
              <a:t>, </a:t>
            </a:r>
            <a:endParaRPr lang="es-ES" sz="2400" b="1" dirty="0" smtClean="0">
              <a:solidFill>
                <a:prstClr val="black"/>
              </a:solidFill>
              <a:latin typeface="Arial" pitchFamily="34" charset="0"/>
              <a:ea typeface="Tahoma" pitchFamily="34" charset="0"/>
              <a:cs typeface="Arial" pitchFamily="34" charset="0"/>
            </a:endParaRPr>
          </a:p>
          <a:p>
            <a:pPr marL="288036" lvl="1" indent="-457200" algn="just">
              <a:buFont typeface="Courier New" pitchFamily="49" charset="0"/>
              <a:buChar char="o"/>
            </a:pPr>
            <a:r>
              <a:rPr lang="es-ES" sz="2400" b="1" dirty="0" smtClean="0">
                <a:solidFill>
                  <a:prstClr val="black"/>
                </a:solidFill>
                <a:latin typeface="Arial" pitchFamily="34" charset="0"/>
                <a:ea typeface="Tahoma" pitchFamily="34" charset="0"/>
                <a:cs typeface="Arial" pitchFamily="34" charset="0"/>
              </a:rPr>
              <a:t>Riesgos </a:t>
            </a:r>
            <a:r>
              <a:rPr lang="es-ES" sz="2400" b="1" dirty="0">
                <a:solidFill>
                  <a:prstClr val="black"/>
                </a:solidFill>
                <a:latin typeface="Arial" pitchFamily="34" charset="0"/>
                <a:ea typeface="Tahoma" pitchFamily="34" charset="0"/>
                <a:cs typeface="Arial" pitchFamily="34" charset="0"/>
              </a:rPr>
              <a:t>Profesionales o del Trabajo.</a:t>
            </a:r>
            <a:endParaRPr lang="es-HN" sz="2400" b="1" dirty="0">
              <a:solidFill>
                <a:prstClr val="black"/>
              </a:solidFill>
              <a:latin typeface="Arial" pitchFamily="34" charset="0"/>
              <a:ea typeface="Tahoma" pitchFamily="34" charset="0"/>
              <a:cs typeface="Arial" pitchFamily="34" charset="0"/>
            </a:endParaRPr>
          </a:p>
          <a:p>
            <a:pPr marL="457200" indent="-457200"/>
            <a:endParaRPr lang="es-HN" dirty="0">
              <a:latin typeface="Arial" pitchFamily="34" charset="0"/>
              <a:cs typeface="Arial" pitchFamily="34" charset="0"/>
            </a:endParaRPr>
          </a:p>
        </p:txBody>
      </p:sp>
    </p:spTree>
    <p:extLst>
      <p:ext uri="{BB962C8B-B14F-4D97-AF65-F5344CB8AC3E}">
        <p14:creationId xmlns:p14="http://schemas.microsoft.com/office/powerpoint/2010/main" val="72743284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83568" y="620688"/>
            <a:ext cx="7632848" cy="5040560"/>
          </a:xfrm>
        </p:spPr>
        <p:txBody>
          <a:bodyPr>
            <a:noAutofit/>
          </a:bodyPr>
          <a:lstStyle/>
          <a:p>
            <a:pPr lvl="0" algn="just">
              <a:spcAft>
                <a:spcPts val="1200"/>
              </a:spcAft>
              <a:buFont typeface="Courier New" pitchFamily="49" charset="0"/>
              <a:buChar char="o"/>
            </a:pPr>
            <a:r>
              <a:rPr lang="es-ES" sz="2500" dirty="0">
                <a:solidFill>
                  <a:srgbClr val="000000"/>
                </a:solidFill>
                <a:latin typeface="Arial" pitchFamily="34" charset="0"/>
                <a:cs typeface="Arial" pitchFamily="34" charset="0"/>
              </a:rPr>
              <a:t>La despolitización en la elección de las autoridades del </a:t>
            </a:r>
            <a:r>
              <a:rPr lang="es-ES" sz="2500" dirty="0" smtClean="0">
                <a:solidFill>
                  <a:srgbClr val="000000"/>
                </a:solidFill>
                <a:latin typeface="Arial" pitchFamily="34" charset="0"/>
                <a:cs typeface="Arial" pitchFamily="34" charset="0"/>
              </a:rPr>
              <a:t>instituto.</a:t>
            </a:r>
            <a:r>
              <a:rPr lang="es-HN" sz="2500" dirty="0">
                <a:solidFill>
                  <a:srgbClr val="000000"/>
                </a:solidFill>
                <a:latin typeface="Arial" pitchFamily="34" charset="0"/>
                <a:cs typeface="Arial" pitchFamily="34" charset="0"/>
              </a:rPr>
              <a:t> </a:t>
            </a:r>
            <a:endParaRPr lang="es-HN" sz="2500" dirty="0" smtClean="0">
              <a:solidFill>
                <a:srgbClr val="000000"/>
              </a:solidFill>
              <a:latin typeface="Arial" pitchFamily="34" charset="0"/>
              <a:cs typeface="Arial" pitchFamily="34" charset="0"/>
            </a:endParaRPr>
          </a:p>
          <a:p>
            <a:pPr lvl="0" algn="just">
              <a:spcBef>
                <a:spcPts val="1800"/>
              </a:spcBef>
              <a:spcAft>
                <a:spcPts val="0"/>
              </a:spcAft>
              <a:buFont typeface="Courier New" pitchFamily="49" charset="0"/>
              <a:buChar char="o"/>
            </a:pPr>
            <a:r>
              <a:rPr lang="es-ES" sz="2500" dirty="0" smtClean="0">
                <a:solidFill>
                  <a:srgbClr val="000000"/>
                </a:solidFill>
                <a:latin typeface="Arial" pitchFamily="34" charset="0"/>
                <a:cs typeface="Arial" pitchFamily="34" charset="0"/>
              </a:rPr>
              <a:t>La </a:t>
            </a:r>
            <a:r>
              <a:rPr lang="es-ES" sz="2500" dirty="0">
                <a:solidFill>
                  <a:srgbClr val="000000"/>
                </a:solidFill>
                <a:latin typeface="Arial" pitchFamily="34" charset="0"/>
                <a:cs typeface="Arial" pitchFamily="34" charset="0"/>
              </a:rPr>
              <a:t>ampliación de techos de las cotizaciones y aportaciones de los Regímenes Obligatorio y Especial, de manera gradual partiendo de la fecha de entrada en vigencia de esta reforma hasta el </a:t>
            </a:r>
            <a:r>
              <a:rPr lang="es-ES" sz="2500" dirty="0" smtClean="0">
                <a:solidFill>
                  <a:srgbClr val="000000"/>
                </a:solidFill>
                <a:latin typeface="Arial" pitchFamily="34" charset="0"/>
                <a:cs typeface="Arial" pitchFamily="34" charset="0"/>
              </a:rPr>
              <a:t>2024.</a:t>
            </a:r>
          </a:p>
          <a:p>
            <a:pPr algn="just">
              <a:spcBef>
                <a:spcPts val="1800"/>
              </a:spcBef>
              <a:buFont typeface="Courier New" pitchFamily="49" charset="0"/>
              <a:buChar char="o"/>
            </a:pPr>
            <a:r>
              <a:rPr lang="es-HN" sz="2500" dirty="0" smtClean="0">
                <a:solidFill>
                  <a:srgbClr val="000000"/>
                </a:solidFill>
                <a:latin typeface="Arial" pitchFamily="34" charset="0"/>
                <a:cs typeface="Arial" pitchFamily="34" charset="0"/>
              </a:rPr>
              <a:t>E</a:t>
            </a:r>
            <a:r>
              <a:rPr lang="es-ES" sz="2500" dirty="0">
                <a:solidFill>
                  <a:srgbClr val="000000"/>
                </a:solidFill>
                <a:latin typeface="Arial" pitchFamily="34" charset="0"/>
                <a:cs typeface="Arial" pitchFamily="34" charset="0"/>
              </a:rPr>
              <a:t>l fortalecimiento financiero (Mayores ingresos para la institución) </a:t>
            </a:r>
          </a:p>
          <a:p>
            <a:pPr marL="342900" lvl="0" indent="-342900" algn="just">
              <a:spcAft>
                <a:spcPts val="0"/>
              </a:spcAft>
              <a:buFont typeface="Wingdings"/>
              <a:buChar char=""/>
            </a:pPr>
            <a:endParaRPr lang="es-HN" sz="2500" dirty="0">
              <a:latin typeface="Arial" pitchFamily="34" charset="0"/>
              <a:ea typeface="Times New Roman"/>
              <a:cs typeface="Arial" pitchFamily="34" charset="0"/>
            </a:endParaRPr>
          </a:p>
          <a:p>
            <a:pPr marL="342900" lvl="0" indent="-342900" algn="just">
              <a:spcAft>
                <a:spcPts val="0"/>
              </a:spcAft>
              <a:buFont typeface="Wingdings"/>
              <a:buChar char=""/>
            </a:pPr>
            <a:endParaRPr lang="es-HN" sz="2400" dirty="0"/>
          </a:p>
        </p:txBody>
      </p:sp>
    </p:spTree>
    <p:extLst>
      <p:ext uri="{BB962C8B-B14F-4D97-AF65-F5344CB8AC3E}">
        <p14:creationId xmlns:p14="http://schemas.microsoft.com/office/powerpoint/2010/main" val="158706678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7632848" cy="1152128"/>
          </a:xfrm>
        </p:spPr>
        <p:txBody>
          <a:bodyPr>
            <a:normAutofit/>
          </a:bodyPr>
          <a:lstStyle/>
          <a:p>
            <a:pPr algn="just"/>
            <a:r>
              <a:rPr lang="es-HN" b="1" dirty="0" smtClean="0">
                <a:latin typeface="Arial" pitchFamily="34" charset="0"/>
                <a:cs typeface="Arial" pitchFamily="34" charset="0"/>
              </a:rPr>
              <a:t>INTEGRACION DE LOS DIRECTORES ESPECIALISTAS</a:t>
            </a:r>
            <a:endParaRPr lang="es-HN" b="1" dirty="0">
              <a:latin typeface="Arial" pitchFamily="34" charset="0"/>
              <a:cs typeface="Arial" pitchFamily="34" charset="0"/>
            </a:endParaRPr>
          </a:p>
        </p:txBody>
      </p:sp>
      <p:sp>
        <p:nvSpPr>
          <p:cNvPr id="3" name="2 Marcador de contenido"/>
          <p:cNvSpPr>
            <a:spLocks noGrp="1"/>
          </p:cNvSpPr>
          <p:nvPr>
            <p:ph sz="quarter" idx="1"/>
          </p:nvPr>
        </p:nvSpPr>
        <p:spPr>
          <a:xfrm>
            <a:off x="539552" y="1772816"/>
            <a:ext cx="8064896" cy="4536504"/>
          </a:xfrm>
        </p:spPr>
        <p:txBody>
          <a:bodyPr>
            <a:normAutofit/>
          </a:bodyPr>
          <a:lstStyle/>
          <a:p>
            <a:pPr marL="342900" lvl="0" indent="-342900" algn="just">
              <a:lnSpc>
                <a:spcPct val="100000"/>
              </a:lnSpc>
              <a:buFont typeface="Arial" pitchFamily="34" charset="0"/>
              <a:buChar char="•"/>
            </a:pPr>
            <a:r>
              <a:rPr lang="es-ES" sz="2000" dirty="0">
                <a:solidFill>
                  <a:prstClr val="black"/>
                </a:solidFill>
                <a:latin typeface="Arial" pitchFamily="34" charset="0"/>
                <a:cs typeface="Arial" pitchFamily="34" charset="0"/>
              </a:rPr>
              <a:t>Cada uno de los Seguros estará integrado por los Directores Especialistas, un Gerente y dos técnicos especialistas en su materia, que además servirán de apoyo a la Junta Directiva para la toma de decisiones. </a:t>
            </a:r>
            <a:endParaRPr lang="es-ES" sz="2000" dirty="0" smtClean="0">
              <a:solidFill>
                <a:prstClr val="black"/>
              </a:solidFill>
              <a:latin typeface="Arial" pitchFamily="34" charset="0"/>
              <a:cs typeface="Arial" pitchFamily="34" charset="0"/>
            </a:endParaRPr>
          </a:p>
          <a:p>
            <a:pPr marL="342900" lvl="0" indent="-342900" algn="just">
              <a:lnSpc>
                <a:spcPct val="100000"/>
              </a:lnSpc>
              <a:buFont typeface="Arial" pitchFamily="34" charset="0"/>
              <a:buChar char="•"/>
            </a:pPr>
            <a:endParaRPr lang="es-ES" sz="2000" dirty="0" smtClean="0">
              <a:solidFill>
                <a:prstClr val="black"/>
              </a:solidFill>
              <a:latin typeface="Arial" pitchFamily="34" charset="0"/>
              <a:cs typeface="Arial" pitchFamily="34" charset="0"/>
            </a:endParaRPr>
          </a:p>
          <a:p>
            <a:pPr marL="342900" lvl="0" indent="-342900" algn="just">
              <a:lnSpc>
                <a:spcPct val="100000"/>
              </a:lnSpc>
              <a:buFont typeface="Arial" pitchFamily="34" charset="0"/>
              <a:buChar char="•"/>
            </a:pPr>
            <a:r>
              <a:rPr lang="es-ES" sz="2000" dirty="0" smtClean="0">
                <a:solidFill>
                  <a:prstClr val="black"/>
                </a:solidFill>
                <a:latin typeface="Arial" pitchFamily="34" charset="0"/>
                <a:cs typeface="Arial" pitchFamily="34" charset="0"/>
              </a:rPr>
              <a:t>Mismos que serán elegidos mediante concurso publico bajo un mecanismo que premie el profesionalismo y los méritos en la selección, su gestión debe caracterizarse por la transparencia, autonomía política y gremial, su racionalidad en la administración y el cumplimiento estricto de los parámetros actuariales y financieros para garantizar la solvencia de los regímenes, la institucionalidad del IHSS y la perpetuidad de beneficios y servicios del sistema.</a:t>
            </a:r>
            <a:endParaRPr lang="es-HN" sz="2000" dirty="0"/>
          </a:p>
        </p:txBody>
      </p:sp>
    </p:spTree>
    <p:extLst>
      <p:ext uri="{BB962C8B-B14F-4D97-AF65-F5344CB8AC3E}">
        <p14:creationId xmlns:p14="http://schemas.microsoft.com/office/powerpoint/2010/main" val="141307645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830992"/>
          </a:xfrm>
        </p:spPr>
        <p:txBody>
          <a:bodyPr/>
          <a:lstStyle/>
          <a:p>
            <a:r>
              <a:rPr lang="es-HN" b="1" dirty="0">
                <a:latin typeface="Arial" pitchFamily="34" charset="0"/>
                <a:cs typeface="Arial" pitchFamily="34" charset="0"/>
              </a:rPr>
              <a:t>¿</a:t>
            </a:r>
            <a:r>
              <a:rPr lang="es-HN" sz="3600" b="1" dirty="0" smtClean="0">
                <a:latin typeface="Arial" pitchFamily="34" charset="0"/>
                <a:cs typeface="Arial" pitchFamily="34" charset="0"/>
              </a:rPr>
              <a:t>Que Comprende?</a:t>
            </a:r>
            <a:endParaRPr lang="es-HN" sz="3600" b="1" dirty="0">
              <a:latin typeface="Arial" pitchFamily="34" charset="0"/>
              <a:cs typeface="Arial" pitchFamily="34" charset="0"/>
            </a:endParaRPr>
          </a:p>
        </p:txBody>
      </p:sp>
      <p:sp>
        <p:nvSpPr>
          <p:cNvPr id="3" name="2 Marcador de contenido"/>
          <p:cNvSpPr>
            <a:spLocks noGrp="1"/>
          </p:cNvSpPr>
          <p:nvPr>
            <p:ph sz="quarter" idx="1"/>
          </p:nvPr>
        </p:nvSpPr>
        <p:spPr>
          <a:xfrm>
            <a:off x="539552" y="1628800"/>
            <a:ext cx="7920880" cy="4320480"/>
          </a:xfrm>
        </p:spPr>
        <p:txBody>
          <a:bodyPr>
            <a:noAutofit/>
          </a:bodyPr>
          <a:lstStyle/>
          <a:p>
            <a:pPr marL="342900" lvl="0" indent="-342900" algn="just">
              <a:spcBef>
                <a:spcPts val="1800"/>
              </a:spcBef>
              <a:spcAft>
                <a:spcPts val="0"/>
              </a:spcAft>
              <a:buFont typeface="Wingdings"/>
              <a:buChar char=""/>
            </a:pPr>
            <a:r>
              <a:rPr lang="es-ES" sz="2800" dirty="0">
                <a:solidFill>
                  <a:srgbClr val="000000"/>
                </a:solidFill>
                <a:latin typeface="Tahoma"/>
              </a:rPr>
              <a:t>La ampliación de edad en la cobertura de los hijos de los derechohabientes hasta los 18 años.</a:t>
            </a:r>
            <a:endParaRPr lang="es-HN" sz="2800" dirty="0">
              <a:latin typeface="Times New Roman"/>
              <a:ea typeface="Times New Roman"/>
            </a:endParaRPr>
          </a:p>
          <a:p>
            <a:pPr marL="342900" lvl="0" indent="-342900" algn="just">
              <a:spcBef>
                <a:spcPts val="1800"/>
              </a:spcBef>
              <a:spcAft>
                <a:spcPts val="0"/>
              </a:spcAft>
              <a:buFont typeface="Wingdings"/>
              <a:buChar char=""/>
            </a:pPr>
            <a:r>
              <a:rPr lang="es-ES" sz="2800" dirty="0" smtClean="0">
                <a:solidFill>
                  <a:srgbClr val="000000"/>
                </a:solidFill>
                <a:latin typeface="Tahoma"/>
              </a:rPr>
              <a:t>Mejorar </a:t>
            </a:r>
            <a:r>
              <a:rPr lang="es-ES" sz="2800" dirty="0">
                <a:solidFill>
                  <a:srgbClr val="000000"/>
                </a:solidFill>
                <a:latin typeface="Tahoma"/>
              </a:rPr>
              <a:t>las pensiones de </a:t>
            </a:r>
            <a:r>
              <a:rPr lang="es-ES" sz="2800" dirty="0" smtClean="0">
                <a:solidFill>
                  <a:srgbClr val="000000"/>
                </a:solidFill>
                <a:latin typeface="Tahoma"/>
              </a:rPr>
              <a:t>Vejez, de tal forma que estas mantenga su valor adquisitivo en el tiempo.</a:t>
            </a:r>
          </a:p>
          <a:p>
            <a:pPr lvl="0" indent="0" algn="just">
              <a:spcAft>
                <a:spcPts val="0"/>
              </a:spcAft>
              <a:buNone/>
            </a:pPr>
            <a:endParaRPr lang="es-HN" sz="2800" dirty="0"/>
          </a:p>
        </p:txBody>
      </p:sp>
    </p:spTree>
    <p:extLst>
      <p:ext uri="{BB962C8B-B14F-4D97-AF65-F5344CB8AC3E}">
        <p14:creationId xmlns:p14="http://schemas.microsoft.com/office/powerpoint/2010/main" val="2133654538"/>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88640"/>
            <a:ext cx="7520940" cy="830992"/>
          </a:xfrm>
        </p:spPr>
        <p:txBody>
          <a:bodyPr/>
          <a:lstStyle/>
          <a:p>
            <a:r>
              <a:rPr lang="es-HN" b="1" dirty="0">
                <a:latin typeface="Arial" pitchFamily="34" charset="0"/>
                <a:cs typeface="Arial" pitchFamily="34" charset="0"/>
              </a:rPr>
              <a:t>¿</a:t>
            </a:r>
            <a:r>
              <a:rPr lang="es-HN" sz="3600" b="1" dirty="0" smtClean="0">
                <a:latin typeface="Arial" pitchFamily="34" charset="0"/>
                <a:cs typeface="Arial" pitchFamily="34" charset="0"/>
              </a:rPr>
              <a:t>Que Comprende?</a:t>
            </a:r>
            <a:endParaRPr lang="es-HN" sz="3600" b="1" dirty="0">
              <a:latin typeface="Arial" pitchFamily="34" charset="0"/>
              <a:cs typeface="Arial" pitchFamily="34" charset="0"/>
            </a:endParaRPr>
          </a:p>
        </p:txBody>
      </p:sp>
      <p:sp>
        <p:nvSpPr>
          <p:cNvPr id="3" name="2 Marcador de contenido"/>
          <p:cNvSpPr>
            <a:spLocks noGrp="1"/>
          </p:cNvSpPr>
          <p:nvPr>
            <p:ph sz="quarter" idx="1"/>
          </p:nvPr>
        </p:nvSpPr>
        <p:spPr>
          <a:xfrm>
            <a:off x="395536" y="1268760"/>
            <a:ext cx="8208912" cy="5040560"/>
          </a:xfrm>
        </p:spPr>
        <p:txBody>
          <a:bodyPr>
            <a:noAutofit/>
          </a:bodyPr>
          <a:lstStyle/>
          <a:p>
            <a:pPr marL="342900" lvl="0" indent="-342900" algn="just">
              <a:spcBef>
                <a:spcPts val="1800"/>
              </a:spcBef>
              <a:spcAft>
                <a:spcPts val="0"/>
              </a:spcAft>
              <a:buFont typeface="Wingdings"/>
              <a:buChar char=""/>
            </a:pPr>
            <a:r>
              <a:rPr lang="es-ES" sz="2000" dirty="0">
                <a:solidFill>
                  <a:srgbClr val="000000"/>
                </a:solidFill>
                <a:latin typeface="Arial" pitchFamily="34" charset="0"/>
                <a:cs typeface="Arial" pitchFamily="34" charset="0"/>
              </a:rPr>
              <a:t>La ampliación de edad en la cobertura de los hijos de los derechohabientes hasta los 18 años.</a:t>
            </a:r>
            <a:endParaRPr lang="es-HN" sz="2000" dirty="0">
              <a:latin typeface="Arial" pitchFamily="34" charset="0"/>
              <a:ea typeface="Times New Roman"/>
              <a:cs typeface="Arial" pitchFamily="34" charset="0"/>
            </a:endParaRPr>
          </a:p>
          <a:p>
            <a:pPr marL="342900" lvl="0" indent="-342900" algn="just">
              <a:spcBef>
                <a:spcPts val="1800"/>
              </a:spcBef>
              <a:spcAft>
                <a:spcPts val="0"/>
              </a:spcAft>
              <a:buFont typeface="Wingdings"/>
              <a:buChar char=""/>
            </a:pPr>
            <a:r>
              <a:rPr lang="es-ES" sz="2000" dirty="0" smtClean="0">
                <a:solidFill>
                  <a:srgbClr val="000000"/>
                </a:solidFill>
                <a:latin typeface="Arial" pitchFamily="34" charset="0"/>
                <a:cs typeface="Arial" pitchFamily="34" charset="0"/>
              </a:rPr>
              <a:t>Mejorar </a:t>
            </a:r>
            <a:r>
              <a:rPr lang="es-ES" sz="2000" dirty="0">
                <a:solidFill>
                  <a:srgbClr val="000000"/>
                </a:solidFill>
                <a:latin typeface="Arial" pitchFamily="34" charset="0"/>
                <a:cs typeface="Arial" pitchFamily="34" charset="0"/>
              </a:rPr>
              <a:t>las pensiones de </a:t>
            </a:r>
            <a:r>
              <a:rPr lang="es-ES" sz="2000" dirty="0" smtClean="0">
                <a:solidFill>
                  <a:srgbClr val="000000"/>
                </a:solidFill>
                <a:latin typeface="Arial" pitchFamily="34" charset="0"/>
                <a:cs typeface="Arial" pitchFamily="34" charset="0"/>
              </a:rPr>
              <a:t>Vejez, de tal forma que estas mantenga su valor adquisitivo en el tiempo.</a:t>
            </a:r>
          </a:p>
          <a:p>
            <a:pPr marL="342900" lvl="0" indent="-342900" algn="just">
              <a:spcBef>
                <a:spcPts val="1800"/>
              </a:spcBef>
              <a:spcAft>
                <a:spcPts val="0"/>
              </a:spcAft>
              <a:buFont typeface="Wingdings"/>
              <a:buChar char=""/>
            </a:pPr>
            <a:r>
              <a:rPr lang="es-ES" sz="2000" dirty="0" smtClean="0">
                <a:solidFill>
                  <a:srgbClr val="000000"/>
                </a:solidFill>
                <a:latin typeface="Arial" pitchFamily="34" charset="0"/>
                <a:ea typeface="Times New Roman"/>
                <a:cs typeface="Arial" pitchFamily="34" charset="0"/>
              </a:rPr>
              <a:t>Responsabilidad penal, la tipificación del delito contemplado en el código penal con los posibles fraudes en contra de la institución, el cual es un tema de importancia y serio en cuanto no afiliar a los trabajadores, o a afiliarlos con salarios inferiores para pagar cuotas menores; el disfraz en las condiciones de peligrosidad para disminuir el calculo de los riesgos del trabajo, la mora en los pago y cualesquiera otro hecho fraudulento o doloso, etc., que vaya en contra de las fianzas del Instituto.</a:t>
            </a:r>
            <a:endParaRPr lang="es-HN" sz="2000" dirty="0">
              <a:latin typeface="Arial" pitchFamily="34" charset="0"/>
              <a:ea typeface="Times New Roman"/>
              <a:cs typeface="Arial" pitchFamily="34" charset="0"/>
            </a:endParaRPr>
          </a:p>
          <a:p>
            <a:pPr lvl="0" indent="0" algn="just">
              <a:spcAft>
                <a:spcPts val="0"/>
              </a:spcAft>
              <a:buNone/>
            </a:pPr>
            <a:endParaRPr lang="es-HN" sz="2800" dirty="0"/>
          </a:p>
        </p:txBody>
      </p:sp>
    </p:spTree>
    <p:extLst>
      <p:ext uri="{BB962C8B-B14F-4D97-AF65-F5344CB8AC3E}">
        <p14:creationId xmlns:p14="http://schemas.microsoft.com/office/powerpoint/2010/main" val="255402789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403648" y="908720"/>
            <a:ext cx="6512768" cy="3713585"/>
          </a:xfrm>
        </p:spPr>
        <p:txBody>
          <a:bodyPr>
            <a:normAutofit lnSpcReduction="10000"/>
          </a:bodyPr>
          <a:lstStyle/>
          <a:p>
            <a:pPr marL="0" indent="0" algn="ctr">
              <a:buNone/>
            </a:pPr>
            <a:endParaRPr lang="es-HN" sz="4800" dirty="0" smtClean="0">
              <a:solidFill>
                <a:prstClr val="black"/>
              </a:solidFill>
              <a:ea typeface="+mj-ea"/>
              <a:cs typeface="+mj-cs"/>
            </a:endParaRPr>
          </a:p>
          <a:p>
            <a:pPr marL="0" indent="0" algn="ctr">
              <a:buNone/>
            </a:pPr>
            <a:r>
              <a:rPr lang="es-HN" sz="4800" dirty="0" smtClean="0">
                <a:solidFill>
                  <a:prstClr val="black"/>
                </a:solidFill>
                <a:latin typeface="Arial" pitchFamily="34" charset="0"/>
                <a:ea typeface="+mj-ea"/>
                <a:cs typeface="Arial" pitchFamily="34" charset="0"/>
              </a:rPr>
              <a:t>Situación </a:t>
            </a:r>
            <a:r>
              <a:rPr lang="es-HN" sz="4800" dirty="0">
                <a:solidFill>
                  <a:prstClr val="black"/>
                </a:solidFill>
                <a:latin typeface="Arial" pitchFamily="34" charset="0"/>
                <a:ea typeface="+mj-ea"/>
                <a:cs typeface="Arial" pitchFamily="34" charset="0"/>
              </a:rPr>
              <a:t>Actual de Honduras </a:t>
            </a:r>
            <a:endParaRPr lang="es-HN" sz="4800" dirty="0" smtClean="0">
              <a:solidFill>
                <a:prstClr val="black"/>
              </a:solidFill>
              <a:latin typeface="Arial" pitchFamily="34" charset="0"/>
              <a:ea typeface="+mj-ea"/>
              <a:cs typeface="Arial" pitchFamily="34" charset="0"/>
            </a:endParaRPr>
          </a:p>
          <a:p>
            <a:pPr marL="0" indent="0" algn="ctr">
              <a:buNone/>
            </a:pPr>
            <a:r>
              <a:rPr lang="es-HN" sz="4800" dirty="0" smtClean="0">
                <a:solidFill>
                  <a:prstClr val="black"/>
                </a:solidFill>
                <a:latin typeface="Arial" pitchFamily="34" charset="0"/>
                <a:ea typeface="+mj-ea"/>
                <a:cs typeface="Arial" pitchFamily="34" charset="0"/>
              </a:rPr>
              <a:t>Aspectos </a:t>
            </a:r>
            <a:r>
              <a:rPr lang="es-HN" sz="4800" dirty="0">
                <a:solidFill>
                  <a:prstClr val="black"/>
                </a:solidFill>
                <a:latin typeface="Arial" pitchFamily="34" charset="0"/>
                <a:ea typeface="+mj-ea"/>
                <a:cs typeface="Arial" pitchFamily="34" charset="0"/>
              </a:rPr>
              <a:t>Socio </a:t>
            </a:r>
            <a:r>
              <a:rPr lang="es-HN" sz="4800" dirty="0" smtClean="0">
                <a:solidFill>
                  <a:prstClr val="black"/>
                </a:solidFill>
                <a:latin typeface="Arial" pitchFamily="34" charset="0"/>
                <a:ea typeface="+mj-ea"/>
                <a:cs typeface="Arial" pitchFamily="34" charset="0"/>
              </a:rPr>
              <a:t>Económicos</a:t>
            </a:r>
            <a:endParaRPr lang="es-HN" sz="4800" dirty="0">
              <a:latin typeface="Arial" pitchFamily="34" charset="0"/>
              <a:cs typeface="Arial" pitchFamily="34" charset="0"/>
            </a:endParaRPr>
          </a:p>
        </p:txBody>
      </p:sp>
    </p:spTree>
    <p:extLst>
      <p:ext uri="{BB962C8B-B14F-4D97-AF65-F5344CB8AC3E}">
        <p14:creationId xmlns:p14="http://schemas.microsoft.com/office/powerpoint/2010/main" val="708674871"/>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548680"/>
            <a:ext cx="8352928" cy="5112568"/>
          </a:xfrm>
        </p:spPr>
        <p:txBody>
          <a:bodyPr>
            <a:noAutofit/>
          </a:bodyPr>
          <a:lstStyle/>
          <a:p>
            <a:pPr lvl="0" algn="just">
              <a:buFont typeface="Courier New" pitchFamily="49" charset="0"/>
              <a:buChar char="o"/>
            </a:pPr>
            <a:r>
              <a:rPr lang="es-ES" sz="2400" dirty="0">
                <a:solidFill>
                  <a:srgbClr val="000000"/>
                </a:solidFill>
                <a:latin typeface="Arial" pitchFamily="34" charset="0"/>
                <a:cs typeface="Arial" pitchFamily="34" charset="0"/>
              </a:rPr>
              <a:t>Separación real de los </a:t>
            </a:r>
            <a:r>
              <a:rPr lang="es-ES" sz="2400" dirty="0" smtClean="0">
                <a:solidFill>
                  <a:srgbClr val="000000"/>
                </a:solidFill>
                <a:latin typeface="Arial" pitchFamily="34" charset="0"/>
                <a:cs typeface="Arial" pitchFamily="34" charset="0"/>
              </a:rPr>
              <a:t>seguros, conservando la identidad institucional como rector de la Seguridad Social establecida en la Constitución</a:t>
            </a:r>
            <a:r>
              <a:rPr lang="es-ES" dirty="0" smtClean="0">
                <a:solidFill>
                  <a:srgbClr val="000000"/>
                </a:solidFill>
                <a:latin typeface="Arial" pitchFamily="34" charset="0"/>
                <a:cs typeface="Arial" pitchFamily="34" charset="0"/>
              </a:rPr>
              <a:t>.- </a:t>
            </a:r>
            <a:r>
              <a:rPr lang="es-ES" sz="2400" dirty="0" smtClean="0">
                <a:solidFill>
                  <a:srgbClr val="000000"/>
                </a:solidFill>
                <a:latin typeface="Arial" pitchFamily="34" charset="0"/>
                <a:cs typeface="Arial" pitchFamily="34" charset="0"/>
              </a:rPr>
              <a:t> </a:t>
            </a:r>
            <a:r>
              <a:rPr lang="es-ES" sz="2400" dirty="0">
                <a:solidFill>
                  <a:srgbClr val="000000"/>
                </a:solidFill>
                <a:latin typeface="Arial" pitchFamily="34" charset="0"/>
                <a:cs typeface="Arial" pitchFamily="34" charset="0"/>
              </a:rPr>
              <a:t>Cada uno de los Seguros estará integrado por los Directores Especialistas, un Gerente y dos técnicos especialistas en su materia, que además servirán de apoyo a la Junta Directiva para la toma de </a:t>
            </a:r>
            <a:r>
              <a:rPr lang="es-ES" sz="2400" dirty="0" smtClean="0">
                <a:solidFill>
                  <a:srgbClr val="000000"/>
                </a:solidFill>
                <a:latin typeface="Arial" pitchFamily="34" charset="0"/>
                <a:cs typeface="Arial" pitchFamily="34" charset="0"/>
              </a:rPr>
              <a:t>decisiones:</a:t>
            </a:r>
          </a:p>
          <a:p>
            <a:pPr lvl="0" algn="just">
              <a:buFont typeface="Courier New" pitchFamily="49" charset="0"/>
              <a:buChar char="o"/>
            </a:pPr>
            <a:endParaRPr lang="es-HN" sz="2400" dirty="0">
              <a:solidFill>
                <a:prstClr val="black"/>
              </a:solidFill>
              <a:latin typeface="Arial" pitchFamily="34" charset="0"/>
              <a:ea typeface="Times New Roman"/>
              <a:cs typeface="Arial" pitchFamily="34" charset="0"/>
            </a:endParaRPr>
          </a:p>
          <a:p>
            <a:pPr lvl="0" algn="just">
              <a:buFont typeface="Courier New" pitchFamily="49" charset="0"/>
              <a:buChar char="o"/>
            </a:pPr>
            <a:r>
              <a:rPr lang="es-ES" sz="2400" dirty="0">
                <a:solidFill>
                  <a:srgbClr val="000000"/>
                </a:solidFill>
                <a:latin typeface="Arial" pitchFamily="34" charset="0"/>
                <a:cs typeface="Arial" pitchFamily="34" charset="0"/>
              </a:rPr>
              <a:t> Buscar factores de sostenibilidad del Sistema.</a:t>
            </a:r>
            <a:endParaRPr lang="es-HN" sz="2400" dirty="0">
              <a:solidFill>
                <a:prstClr val="black"/>
              </a:solidFill>
              <a:latin typeface="Arial" pitchFamily="34" charset="0"/>
              <a:ea typeface="Times New Roman"/>
              <a:cs typeface="Arial" pitchFamily="34" charset="0"/>
            </a:endParaRPr>
          </a:p>
          <a:p>
            <a:pPr lvl="0" algn="just">
              <a:buFont typeface="Courier New" pitchFamily="49" charset="0"/>
              <a:buChar char="o"/>
            </a:pPr>
            <a:r>
              <a:rPr lang="es-ES" sz="2400" dirty="0">
                <a:solidFill>
                  <a:srgbClr val="000000"/>
                </a:solidFill>
                <a:latin typeface="Arial" pitchFamily="34" charset="0"/>
                <a:cs typeface="Arial" pitchFamily="34" charset="0"/>
              </a:rPr>
              <a:t> Fortalecer la extensión de Cobertura.</a:t>
            </a:r>
            <a:endParaRPr lang="es-HN" sz="2400" dirty="0">
              <a:solidFill>
                <a:prstClr val="black"/>
              </a:solidFill>
              <a:latin typeface="Arial" pitchFamily="34" charset="0"/>
              <a:ea typeface="Times New Roman"/>
              <a:cs typeface="Arial" pitchFamily="34" charset="0"/>
            </a:endParaRPr>
          </a:p>
          <a:p>
            <a:pPr lvl="0" algn="just">
              <a:buFont typeface="Courier New" pitchFamily="49" charset="0"/>
              <a:buChar char="o"/>
            </a:pPr>
            <a:r>
              <a:rPr lang="es-ES" sz="2400" dirty="0">
                <a:solidFill>
                  <a:srgbClr val="000000"/>
                </a:solidFill>
                <a:latin typeface="Arial" pitchFamily="34" charset="0"/>
                <a:cs typeface="Arial" pitchFamily="34" charset="0"/>
              </a:rPr>
              <a:t> Priorizar el modelo de salud comunitaria PAIS- FC</a:t>
            </a:r>
            <a:endParaRPr lang="es-HN" sz="2400" dirty="0">
              <a:solidFill>
                <a:prstClr val="black"/>
              </a:solidFill>
              <a:latin typeface="Arial" pitchFamily="34" charset="0"/>
              <a:ea typeface="Times New Roman"/>
              <a:cs typeface="Arial" pitchFamily="34" charset="0"/>
            </a:endParaRPr>
          </a:p>
          <a:p>
            <a:endParaRPr lang="es-HN" sz="2400" dirty="0"/>
          </a:p>
        </p:txBody>
      </p:sp>
    </p:spTree>
    <p:extLst>
      <p:ext uri="{BB962C8B-B14F-4D97-AF65-F5344CB8AC3E}">
        <p14:creationId xmlns:p14="http://schemas.microsoft.com/office/powerpoint/2010/main" val="285646198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72691" y="332656"/>
            <a:ext cx="6768752" cy="864096"/>
          </a:xfrm>
        </p:spPr>
        <p:txBody>
          <a:bodyPr/>
          <a:lstStyle/>
          <a:p>
            <a:r>
              <a:rPr lang="es-HN" b="1" dirty="0" smtClean="0"/>
              <a:t>Auditorias Sociales</a:t>
            </a:r>
            <a:endParaRPr lang="es-HN" b="1" dirty="0"/>
          </a:p>
        </p:txBody>
      </p:sp>
      <p:sp>
        <p:nvSpPr>
          <p:cNvPr id="4" name="3 Flecha abajo"/>
          <p:cNvSpPr/>
          <p:nvPr/>
        </p:nvSpPr>
        <p:spPr>
          <a:xfrm>
            <a:off x="4414751" y="2208229"/>
            <a:ext cx="484632" cy="1122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5" name="4 Rectángulo"/>
          <p:cNvSpPr/>
          <p:nvPr/>
        </p:nvSpPr>
        <p:spPr>
          <a:xfrm>
            <a:off x="2064779" y="1412776"/>
            <a:ext cx="5328592" cy="712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smtClean="0"/>
              <a:t>SISTEMA DE CALIDAD TOTAL</a:t>
            </a:r>
            <a:endParaRPr lang="es-HN" dirty="0"/>
          </a:p>
        </p:txBody>
      </p:sp>
      <p:sp>
        <p:nvSpPr>
          <p:cNvPr id="6" name="5 Rectángulo"/>
          <p:cNvSpPr/>
          <p:nvPr/>
        </p:nvSpPr>
        <p:spPr>
          <a:xfrm>
            <a:off x="1691680" y="3501008"/>
            <a:ext cx="6264696"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itchFamily="2" charset="2"/>
              <a:buChar char="v"/>
            </a:pPr>
            <a:r>
              <a:rPr lang="es-HN" dirty="0" smtClean="0"/>
              <a:t>Optimización de los Recursos</a:t>
            </a:r>
          </a:p>
          <a:p>
            <a:pPr marL="285750" indent="-285750" algn="ctr">
              <a:buFont typeface="Wingdings" pitchFamily="2" charset="2"/>
              <a:buChar char="v"/>
            </a:pPr>
            <a:r>
              <a:rPr lang="es-HN" dirty="0" smtClean="0"/>
              <a:t>Auditorias Sociales </a:t>
            </a:r>
            <a:endParaRPr lang="es-HN" dirty="0"/>
          </a:p>
        </p:txBody>
      </p:sp>
    </p:spTree>
    <p:extLst>
      <p:ext uri="{BB962C8B-B14F-4D97-AF65-F5344CB8AC3E}">
        <p14:creationId xmlns:p14="http://schemas.microsoft.com/office/powerpoint/2010/main" val="5089119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16632"/>
            <a:ext cx="7704856" cy="1296144"/>
          </a:xfrm>
        </p:spPr>
        <p:txBody>
          <a:bodyPr>
            <a:normAutofit/>
          </a:bodyPr>
          <a:lstStyle/>
          <a:p>
            <a:pPr algn="just"/>
            <a:r>
              <a:rPr lang="es-HN" b="1" dirty="0" smtClean="0">
                <a:latin typeface="Arial" pitchFamily="34" charset="0"/>
                <a:cs typeface="Arial" pitchFamily="34" charset="0"/>
              </a:rPr>
              <a:t>Rotación de la presidencia de la junta directiva del IHSS</a:t>
            </a:r>
            <a:endParaRPr lang="es-HN" b="1" dirty="0">
              <a:latin typeface="Arial" pitchFamily="34" charset="0"/>
              <a:cs typeface="Arial" pitchFamily="34" charset="0"/>
            </a:endParaRPr>
          </a:p>
        </p:txBody>
      </p:sp>
      <p:sp>
        <p:nvSpPr>
          <p:cNvPr id="3" name="2 Marcador de contenido"/>
          <p:cNvSpPr>
            <a:spLocks noGrp="1"/>
          </p:cNvSpPr>
          <p:nvPr>
            <p:ph sz="quarter" idx="1"/>
          </p:nvPr>
        </p:nvSpPr>
        <p:spPr>
          <a:xfrm>
            <a:off x="539552" y="1556792"/>
            <a:ext cx="8064896" cy="4608512"/>
          </a:xfrm>
        </p:spPr>
        <p:txBody>
          <a:bodyPr>
            <a:normAutofit fontScale="40000" lnSpcReduction="20000"/>
          </a:bodyPr>
          <a:lstStyle/>
          <a:p>
            <a:pPr algn="just"/>
            <a:r>
              <a:rPr lang="es-HN" sz="5100" dirty="0" smtClean="0">
                <a:latin typeface="Arial" pitchFamily="34" charset="0"/>
                <a:ea typeface="Tahoma" pitchFamily="34" charset="0"/>
                <a:cs typeface="Arial" pitchFamily="34" charset="0"/>
              </a:rPr>
              <a:t>Para que haya una equitativa participación de los diferentes sectores que integran la JD.</a:t>
            </a:r>
          </a:p>
          <a:p>
            <a:pPr algn="just"/>
            <a:endParaRPr lang="es-HN" sz="5100" dirty="0" smtClean="0">
              <a:latin typeface="Arial" pitchFamily="34" charset="0"/>
              <a:ea typeface="Tahoma" pitchFamily="34" charset="0"/>
              <a:cs typeface="Arial" pitchFamily="34" charset="0"/>
            </a:endParaRPr>
          </a:p>
          <a:p>
            <a:pPr algn="just">
              <a:lnSpc>
                <a:spcPct val="115000"/>
              </a:lnSpc>
              <a:spcAft>
                <a:spcPts val="1000"/>
              </a:spcAft>
            </a:pPr>
            <a:r>
              <a:rPr lang="es-ES" sz="5100" dirty="0" smtClean="0">
                <a:solidFill>
                  <a:srgbClr val="000000"/>
                </a:solidFill>
                <a:latin typeface="Arial" pitchFamily="34" charset="0"/>
                <a:cs typeface="Arial" pitchFamily="34" charset="0"/>
              </a:rPr>
              <a:t>Creación </a:t>
            </a:r>
            <a:r>
              <a:rPr lang="es-ES" sz="5100" dirty="0">
                <a:solidFill>
                  <a:srgbClr val="000000"/>
                </a:solidFill>
                <a:latin typeface="Arial" pitchFamily="34" charset="0"/>
                <a:cs typeface="Arial" pitchFamily="34" charset="0"/>
              </a:rPr>
              <a:t>de una Subsecretaria dependiente de las Secretaria de Trabajo y Seguridad Social, específicamente la de Seguridad Social especializada </a:t>
            </a:r>
            <a:r>
              <a:rPr lang="es-ES" sz="5100" dirty="0" smtClean="0">
                <a:solidFill>
                  <a:srgbClr val="000000"/>
                </a:solidFill>
                <a:latin typeface="Arial" pitchFamily="34" charset="0"/>
                <a:cs typeface="Arial" pitchFamily="34" charset="0"/>
              </a:rPr>
              <a:t>en dicho tema, </a:t>
            </a:r>
            <a:r>
              <a:rPr lang="es-ES" sz="5100" dirty="0">
                <a:solidFill>
                  <a:srgbClr val="000000"/>
                </a:solidFill>
                <a:latin typeface="Arial" pitchFamily="34" charset="0"/>
                <a:cs typeface="Arial" pitchFamily="34" charset="0"/>
              </a:rPr>
              <a:t>que participe en representación del Estado en la Junta Directiva del IHSS. </a:t>
            </a:r>
            <a:endParaRPr lang="es-ES" sz="5100" dirty="0" smtClean="0">
              <a:solidFill>
                <a:srgbClr val="000000"/>
              </a:solidFill>
              <a:latin typeface="Arial" pitchFamily="34" charset="0"/>
              <a:cs typeface="Arial" pitchFamily="34" charset="0"/>
            </a:endParaRPr>
          </a:p>
          <a:p>
            <a:pPr algn="just">
              <a:lnSpc>
                <a:spcPct val="115000"/>
              </a:lnSpc>
              <a:spcAft>
                <a:spcPts val="1000"/>
              </a:spcAft>
            </a:pPr>
            <a:r>
              <a:rPr lang="es-ES" sz="5100" dirty="0" smtClean="0">
                <a:solidFill>
                  <a:srgbClr val="000000"/>
                </a:solidFill>
                <a:latin typeface="Arial" pitchFamily="34" charset="0"/>
                <a:cs typeface="Arial" pitchFamily="34" charset="0"/>
              </a:rPr>
              <a:t>Conformación de comisiones técnicas, la Ley vigente contempla la comisión técnica de invalidez, por lo que en esta reforma se incluye la comisión de riesgos del trabajo, y la comisión de análisis de incapacidad de certificado de incapacidad temporal cada una con el perfil de riesgos que la integran.- lo anterior a fin que los requerimientos técnicos de esta comisiones se consideren con el nuevo sistema integrado del MOFIHSS</a:t>
            </a:r>
          </a:p>
          <a:p>
            <a:pPr algn="just">
              <a:lnSpc>
                <a:spcPct val="115000"/>
              </a:lnSpc>
              <a:spcAft>
                <a:spcPts val="1000"/>
              </a:spcAft>
            </a:pPr>
            <a:endParaRPr lang="es-HN" sz="5100" dirty="0">
              <a:latin typeface="Arial" pitchFamily="34" charset="0"/>
              <a:ea typeface="Calibri"/>
              <a:cs typeface="Arial" pitchFamily="34" charset="0"/>
            </a:endParaRPr>
          </a:p>
          <a:p>
            <a:endParaRPr lang="es-HN" sz="2800" dirty="0"/>
          </a:p>
        </p:txBody>
      </p:sp>
    </p:spTree>
    <p:extLst>
      <p:ext uri="{BB962C8B-B14F-4D97-AF65-F5344CB8AC3E}">
        <p14:creationId xmlns:p14="http://schemas.microsoft.com/office/powerpoint/2010/main" val="136576752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HN" b="1" dirty="0" smtClean="0">
                <a:latin typeface="Arial" pitchFamily="34" charset="0"/>
                <a:cs typeface="Arial" pitchFamily="34" charset="0"/>
              </a:rPr>
              <a:t>Resultados Esperados</a:t>
            </a:r>
            <a:br>
              <a:rPr lang="es-HN" b="1" dirty="0" smtClean="0">
                <a:latin typeface="Arial" pitchFamily="34" charset="0"/>
                <a:cs typeface="Arial" pitchFamily="34" charset="0"/>
              </a:rPr>
            </a:br>
            <a:endParaRPr lang="es-HN" b="1" dirty="0">
              <a:latin typeface="Arial" pitchFamily="34" charset="0"/>
              <a:cs typeface="Arial" pitchFamily="34" charset="0"/>
            </a:endParaRPr>
          </a:p>
        </p:txBody>
      </p:sp>
      <p:sp>
        <p:nvSpPr>
          <p:cNvPr id="3" name="2 Marcador de contenido"/>
          <p:cNvSpPr>
            <a:spLocks noGrp="1"/>
          </p:cNvSpPr>
          <p:nvPr>
            <p:ph sz="quarter" idx="1"/>
          </p:nvPr>
        </p:nvSpPr>
        <p:spPr>
          <a:xfrm>
            <a:off x="683568" y="1340768"/>
            <a:ext cx="7776864" cy="4536504"/>
          </a:xfrm>
        </p:spPr>
        <p:txBody>
          <a:bodyPr>
            <a:normAutofit/>
          </a:bodyPr>
          <a:lstStyle/>
          <a:p>
            <a:pPr marL="342900" lvl="0" indent="-342900" algn="just">
              <a:spcAft>
                <a:spcPts val="0"/>
              </a:spcAft>
              <a:buFont typeface="Wingdings"/>
              <a:buChar char=""/>
            </a:pPr>
            <a:r>
              <a:rPr lang="es-HN" sz="2400" dirty="0">
                <a:latin typeface="Arial" pitchFamily="34" charset="0"/>
                <a:ea typeface="Times New Roman"/>
                <a:cs typeface="Arial" pitchFamily="34" charset="0"/>
              </a:rPr>
              <a:t>Pasar de un régimen individual a un régimen complementario de IVM, EM Y </a:t>
            </a:r>
            <a:r>
              <a:rPr lang="es-HN" sz="2400" dirty="0" smtClean="0">
                <a:latin typeface="Arial" pitchFamily="34" charset="0"/>
                <a:ea typeface="Times New Roman"/>
                <a:cs typeface="Arial" pitchFamily="34" charset="0"/>
              </a:rPr>
              <a:t>RP </a:t>
            </a:r>
            <a:r>
              <a:rPr lang="es-HN" sz="2400" dirty="0">
                <a:latin typeface="Arial" pitchFamily="34" charset="0"/>
                <a:ea typeface="Times New Roman"/>
                <a:cs typeface="Arial" pitchFamily="34" charset="0"/>
              </a:rPr>
              <a:t>con un piso de asistencia social colectivo</a:t>
            </a:r>
          </a:p>
          <a:p>
            <a:pPr marL="342900" lvl="0" indent="-342900" algn="just">
              <a:spcAft>
                <a:spcPts val="0"/>
              </a:spcAft>
              <a:buFont typeface="Wingdings"/>
              <a:buChar char=""/>
            </a:pPr>
            <a:r>
              <a:rPr lang="es-HN" sz="2400" dirty="0" smtClean="0">
                <a:latin typeface="Arial" pitchFamily="34" charset="0"/>
                <a:ea typeface="Times New Roman"/>
                <a:cs typeface="Arial" pitchFamily="34" charset="0"/>
              </a:rPr>
              <a:t>Consolidadas </a:t>
            </a:r>
            <a:r>
              <a:rPr lang="es-HN" sz="2400" dirty="0" smtClean="0">
                <a:solidFill>
                  <a:srgbClr val="000000"/>
                </a:solidFill>
                <a:latin typeface="Arial" pitchFamily="34" charset="0"/>
                <a:cs typeface="Arial" pitchFamily="34" charset="0"/>
              </a:rPr>
              <a:t>las </a:t>
            </a:r>
            <a:r>
              <a:rPr lang="es-HN" sz="2400" dirty="0">
                <a:solidFill>
                  <a:srgbClr val="000000"/>
                </a:solidFill>
                <a:latin typeface="Arial" pitchFamily="34" charset="0"/>
                <a:cs typeface="Arial" pitchFamily="34" charset="0"/>
              </a:rPr>
              <a:t>diferentes Partidas presupuestarias que tiene el Estado para la asistencia social:</a:t>
            </a:r>
            <a:endParaRPr lang="es-HN" sz="2400" dirty="0">
              <a:latin typeface="Arial" pitchFamily="34" charset="0"/>
              <a:ea typeface="Times New Roman"/>
              <a:cs typeface="Arial" pitchFamily="34" charset="0"/>
            </a:endParaRPr>
          </a:p>
          <a:p>
            <a:pPr marL="342900" lvl="0" indent="-342900">
              <a:spcAft>
                <a:spcPts val="0"/>
              </a:spcAft>
              <a:buFont typeface="Arial"/>
              <a:buChar char="•"/>
              <a:tabLst>
                <a:tab pos="457200" algn="l"/>
              </a:tabLst>
            </a:pPr>
            <a:r>
              <a:rPr lang="es-HN" sz="2400" dirty="0">
                <a:solidFill>
                  <a:srgbClr val="000000"/>
                </a:solidFill>
                <a:latin typeface="Arial" pitchFamily="34" charset="0"/>
                <a:cs typeface="Arial" pitchFamily="34" charset="0"/>
              </a:rPr>
              <a:t>Bono 10,000</a:t>
            </a:r>
            <a:endParaRPr lang="es-HN" sz="2400" dirty="0">
              <a:latin typeface="Arial" pitchFamily="34" charset="0"/>
              <a:ea typeface="Times New Roman"/>
              <a:cs typeface="Arial" pitchFamily="34" charset="0"/>
            </a:endParaRPr>
          </a:p>
          <a:p>
            <a:pPr marL="342900" lvl="0" indent="-342900">
              <a:spcAft>
                <a:spcPts val="0"/>
              </a:spcAft>
              <a:buFont typeface="Arial"/>
              <a:buChar char="•"/>
              <a:tabLst>
                <a:tab pos="457200" algn="l"/>
              </a:tabLst>
            </a:pPr>
            <a:r>
              <a:rPr lang="es-HN" sz="2400" dirty="0">
                <a:solidFill>
                  <a:srgbClr val="000000"/>
                </a:solidFill>
                <a:latin typeface="Arial" pitchFamily="34" charset="0"/>
                <a:cs typeface="Arial" pitchFamily="34" charset="0"/>
              </a:rPr>
              <a:t>Bono de la tercera edad</a:t>
            </a:r>
            <a:r>
              <a:rPr lang="es-HN" sz="2400" dirty="0">
                <a:latin typeface="Arial" pitchFamily="34" charset="0"/>
                <a:ea typeface="Times New Roman"/>
                <a:cs typeface="Arial" pitchFamily="34" charset="0"/>
              </a:rPr>
              <a:t> </a:t>
            </a:r>
          </a:p>
          <a:p>
            <a:pPr marL="342900" lvl="0" indent="-342900">
              <a:spcAft>
                <a:spcPts val="0"/>
              </a:spcAft>
              <a:buFont typeface="Arial"/>
              <a:buChar char="•"/>
              <a:tabLst>
                <a:tab pos="457200" algn="l"/>
              </a:tabLst>
            </a:pPr>
            <a:r>
              <a:rPr lang="es-HN" sz="2400" dirty="0">
                <a:solidFill>
                  <a:srgbClr val="000000"/>
                </a:solidFill>
                <a:latin typeface="Arial" pitchFamily="34" charset="0"/>
                <a:cs typeface="Arial" pitchFamily="34" charset="0"/>
              </a:rPr>
              <a:t>Bono del </a:t>
            </a:r>
            <a:r>
              <a:rPr lang="es-HN" sz="2400" dirty="0" smtClean="0">
                <a:solidFill>
                  <a:srgbClr val="000000"/>
                </a:solidFill>
                <a:latin typeface="Arial" pitchFamily="34" charset="0"/>
                <a:cs typeface="Arial" pitchFamily="34" charset="0"/>
              </a:rPr>
              <a:t>estudiante</a:t>
            </a:r>
          </a:p>
          <a:p>
            <a:pPr lvl="0">
              <a:spcAft>
                <a:spcPts val="0"/>
              </a:spcAft>
              <a:buFont typeface="Wingdings" pitchFamily="2" charset="2"/>
              <a:buChar char="Ø"/>
              <a:tabLst>
                <a:tab pos="457200" algn="l"/>
              </a:tabLst>
            </a:pPr>
            <a:r>
              <a:rPr lang="es-HN" dirty="0" smtClean="0">
                <a:solidFill>
                  <a:srgbClr val="000000"/>
                </a:solidFill>
                <a:latin typeface="Arial" pitchFamily="34" charset="0"/>
                <a:ea typeface="Times New Roman"/>
                <a:cs typeface="Arial" pitchFamily="34" charset="0"/>
              </a:rPr>
              <a:t>Cumplimiento del Convenio 102, norma mínima de Seguridad Social.</a:t>
            </a:r>
            <a:endParaRPr lang="es-HN" sz="2400" dirty="0">
              <a:latin typeface="Arial" pitchFamily="34" charset="0"/>
              <a:ea typeface="Times New Roman"/>
              <a:cs typeface="Arial" pitchFamily="34" charset="0"/>
            </a:endParaRPr>
          </a:p>
          <a:p>
            <a:endParaRPr lang="es-HN" dirty="0"/>
          </a:p>
        </p:txBody>
      </p:sp>
    </p:spTree>
    <p:extLst>
      <p:ext uri="{BB962C8B-B14F-4D97-AF65-F5344CB8AC3E}">
        <p14:creationId xmlns:p14="http://schemas.microsoft.com/office/powerpoint/2010/main" val="417644423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83568" y="476672"/>
            <a:ext cx="7704856" cy="5904656"/>
          </a:xfrm>
        </p:spPr>
        <p:txBody>
          <a:bodyPr>
            <a:normAutofit fontScale="77500" lnSpcReduction="20000"/>
          </a:bodyPr>
          <a:lstStyle/>
          <a:p>
            <a:pPr algn="just"/>
            <a:r>
              <a:rPr lang="es-HN" sz="3200" dirty="0" smtClean="0">
                <a:latin typeface="Arial" pitchFamily="34" charset="0"/>
                <a:ea typeface="Calibri"/>
                <a:cs typeface="Arial" pitchFamily="34" charset="0"/>
              </a:rPr>
              <a:t> </a:t>
            </a:r>
            <a:r>
              <a:rPr lang="es-HN" sz="3100" dirty="0" smtClean="0">
                <a:latin typeface="Arial" pitchFamily="34" charset="0"/>
                <a:ea typeface="Calibri"/>
                <a:cs typeface="Arial" pitchFamily="34" charset="0"/>
              </a:rPr>
              <a:t>Reformada  </a:t>
            </a:r>
            <a:r>
              <a:rPr lang="es-HN" sz="3100" dirty="0">
                <a:latin typeface="Arial" pitchFamily="34" charset="0"/>
                <a:ea typeface="Calibri"/>
                <a:cs typeface="Arial" pitchFamily="34" charset="0"/>
              </a:rPr>
              <a:t>la Ley del Seguro Social </a:t>
            </a:r>
            <a:r>
              <a:rPr lang="es-HN" sz="3100" dirty="0" smtClean="0">
                <a:latin typeface="Arial" pitchFamily="34" charset="0"/>
                <a:ea typeface="Calibri"/>
                <a:cs typeface="Arial" pitchFamily="34" charset="0"/>
              </a:rPr>
              <a:t>se constituye la necesidad </a:t>
            </a:r>
            <a:r>
              <a:rPr lang="es-HN" sz="3100" dirty="0">
                <a:latin typeface="Arial" pitchFamily="34" charset="0"/>
                <a:ea typeface="Calibri"/>
                <a:cs typeface="Arial" pitchFamily="34" charset="0"/>
              </a:rPr>
              <a:t>para estar acorde con los cambios, demandas y expectativas de la sociedad y a los principios de la </a:t>
            </a:r>
            <a:r>
              <a:rPr lang="es-HN" sz="3100" dirty="0" smtClean="0">
                <a:latin typeface="Arial" pitchFamily="34" charset="0"/>
                <a:ea typeface="Calibri"/>
                <a:cs typeface="Arial" pitchFamily="34" charset="0"/>
              </a:rPr>
              <a:t>Seguridad Social.</a:t>
            </a:r>
          </a:p>
          <a:p>
            <a:pPr algn="just"/>
            <a:endParaRPr lang="es-HN" sz="3100" dirty="0" smtClean="0">
              <a:latin typeface="Arial" pitchFamily="34" charset="0"/>
              <a:ea typeface="Calibri"/>
              <a:cs typeface="Arial" pitchFamily="34" charset="0"/>
            </a:endParaRPr>
          </a:p>
          <a:p>
            <a:pPr algn="just">
              <a:spcBef>
                <a:spcPts val="430"/>
              </a:spcBef>
              <a:spcAft>
                <a:spcPts val="0"/>
              </a:spcAft>
            </a:pPr>
            <a:r>
              <a:rPr lang="es-ES" sz="3100" dirty="0">
                <a:solidFill>
                  <a:srgbClr val="000000"/>
                </a:solidFill>
                <a:latin typeface="Arial" pitchFamily="34" charset="0"/>
                <a:ea typeface="Tahoma" pitchFamily="34" charset="0"/>
                <a:cs typeface="Arial" pitchFamily="34" charset="0"/>
              </a:rPr>
              <a:t>Aprobado el proyecto de Reforma y su Reglamento , que conlleva una actualización, adecuación y modernización del Sistema de Seguridad Social. Se trata de una Ley con normas y medidas que tienen como objetivo reforzar la sostenibilidad futura de los Dos Regímenes: General Obligatorio y el Especial que comprenden los tres Seguros:</a:t>
            </a:r>
            <a:endParaRPr lang="es-HN" sz="3100" dirty="0">
              <a:latin typeface="Arial" pitchFamily="34" charset="0"/>
              <a:ea typeface="Tahoma" pitchFamily="34" charset="0"/>
              <a:cs typeface="Arial" pitchFamily="34" charset="0"/>
            </a:endParaRPr>
          </a:p>
          <a:p>
            <a:pPr marL="44450" indent="0" algn="just">
              <a:spcBef>
                <a:spcPts val="430"/>
              </a:spcBef>
              <a:spcAft>
                <a:spcPts val="0"/>
              </a:spcAft>
              <a:buNone/>
            </a:pPr>
            <a:endParaRPr lang="es-HN" sz="3100" dirty="0">
              <a:latin typeface="Arial" pitchFamily="34" charset="0"/>
              <a:ea typeface="Tahoma" pitchFamily="34" charset="0"/>
              <a:cs typeface="Arial" pitchFamily="34" charset="0"/>
            </a:endParaRPr>
          </a:p>
          <a:p>
            <a:pPr marL="342900" lvl="0" indent="-342900" algn="just">
              <a:buFont typeface="Wingdings"/>
              <a:buChar char=""/>
              <a:tabLst>
                <a:tab pos="457200" algn="l"/>
              </a:tabLst>
            </a:pPr>
            <a:r>
              <a:rPr lang="es-ES" sz="3100" dirty="0">
                <a:solidFill>
                  <a:srgbClr val="000000"/>
                </a:solidFill>
                <a:latin typeface="Arial" pitchFamily="34" charset="0"/>
                <a:ea typeface="Tahoma" pitchFamily="34" charset="0"/>
                <a:cs typeface="Arial" pitchFamily="34" charset="0"/>
              </a:rPr>
              <a:t>De Salud o Enfermedad Maternidad, </a:t>
            </a:r>
            <a:endParaRPr lang="es-HN" sz="3100" dirty="0">
              <a:latin typeface="Arial" pitchFamily="34" charset="0"/>
              <a:ea typeface="Tahoma" pitchFamily="34" charset="0"/>
              <a:cs typeface="Arial" pitchFamily="34" charset="0"/>
            </a:endParaRPr>
          </a:p>
          <a:p>
            <a:pPr marL="342900" lvl="0" indent="-342900" algn="just">
              <a:buFont typeface="Wingdings"/>
              <a:buChar char=""/>
              <a:tabLst>
                <a:tab pos="457200" algn="l"/>
              </a:tabLst>
            </a:pPr>
            <a:r>
              <a:rPr lang="es-ES" sz="3100" dirty="0">
                <a:solidFill>
                  <a:srgbClr val="000000"/>
                </a:solidFill>
                <a:latin typeface="Arial" pitchFamily="34" charset="0"/>
                <a:ea typeface="Tahoma" pitchFamily="34" charset="0"/>
                <a:cs typeface="Arial" pitchFamily="34" charset="0"/>
              </a:rPr>
              <a:t>IVM, y </a:t>
            </a:r>
            <a:endParaRPr lang="es-HN" sz="3100" dirty="0">
              <a:latin typeface="Arial" pitchFamily="34" charset="0"/>
              <a:ea typeface="Tahoma" pitchFamily="34" charset="0"/>
              <a:cs typeface="Arial" pitchFamily="34" charset="0"/>
            </a:endParaRPr>
          </a:p>
          <a:p>
            <a:pPr marL="342900" lvl="0" indent="-342900" algn="just">
              <a:buFont typeface="Wingdings"/>
              <a:buChar char=""/>
              <a:tabLst>
                <a:tab pos="457200" algn="l"/>
              </a:tabLst>
            </a:pPr>
            <a:r>
              <a:rPr lang="es-ES" sz="3100" dirty="0">
                <a:solidFill>
                  <a:srgbClr val="000000"/>
                </a:solidFill>
                <a:latin typeface="Arial" pitchFamily="34" charset="0"/>
                <a:ea typeface="Tahoma" pitchFamily="34" charset="0"/>
                <a:cs typeface="Arial" pitchFamily="34" charset="0"/>
              </a:rPr>
              <a:t>Riesgos Profesionales o del Trabajo.</a:t>
            </a:r>
            <a:endParaRPr lang="es-HN" sz="3100" dirty="0">
              <a:latin typeface="Arial" pitchFamily="34" charset="0"/>
              <a:ea typeface="Tahoma" pitchFamily="34" charset="0"/>
              <a:cs typeface="Arial" pitchFamily="34" charset="0"/>
            </a:endParaRPr>
          </a:p>
          <a:p>
            <a:pPr algn="just"/>
            <a:endParaRPr lang="es-HN" sz="3200" dirty="0">
              <a:latin typeface="Arial" pitchFamily="34" charset="0"/>
              <a:cs typeface="Arial" pitchFamily="34" charset="0"/>
            </a:endParaRPr>
          </a:p>
        </p:txBody>
      </p:sp>
    </p:spTree>
    <p:extLst>
      <p:ext uri="{BB962C8B-B14F-4D97-AF65-F5344CB8AC3E}">
        <p14:creationId xmlns:p14="http://schemas.microsoft.com/office/powerpoint/2010/main" val="2171977721"/>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755576" y="476672"/>
            <a:ext cx="7776864" cy="4680520"/>
          </a:xfrm>
        </p:spPr>
        <p:txBody>
          <a:bodyPr>
            <a:normAutofit/>
          </a:bodyPr>
          <a:lstStyle/>
          <a:p>
            <a:pPr marL="342900" lvl="0" indent="-342900" algn="just">
              <a:spcAft>
                <a:spcPts val="0"/>
              </a:spcAft>
              <a:buFont typeface="Wingdings"/>
              <a:buChar char=""/>
            </a:pPr>
            <a:r>
              <a:rPr lang="es-ES" dirty="0">
                <a:solidFill>
                  <a:srgbClr val="000000"/>
                </a:solidFill>
                <a:latin typeface="Arial" pitchFamily="34" charset="0"/>
                <a:cs typeface="Arial" pitchFamily="34" charset="0"/>
              </a:rPr>
              <a:t>Priorizar el modelo de salud comunitaria PAIS- </a:t>
            </a:r>
            <a:r>
              <a:rPr lang="es-ES" dirty="0" smtClean="0">
                <a:solidFill>
                  <a:srgbClr val="000000"/>
                </a:solidFill>
                <a:latin typeface="Arial" pitchFamily="34" charset="0"/>
                <a:cs typeface="Arial" pitchFamily="34" charset="0"/>
              </a:rPr>
              <a:t>FC</a:t>
            </a:r>
          </a:p>
          <a:p>
            <a:pPr lvl="0" indent="0" algn="just">
              <a:spcAft>
                <a:spcPts val="0"/>
              </a:spcAft>
              <a:buNone/>
            </a:pPr>
            <a:endParaRPr lang="es-HN" dirty="0">
              <a:latin typeface="Arial" pitchFamily="34" charset="0"/>
              <a:ea typeface="Times New Roman"/>
              <a:cs typeface="Arial" pitchFamily="34" charset="0"/>
            </a:endParaRPr>
          </a:p>
          <a:p>
            <a:pPr marL="342900" lvl="0" indent="-342900" algn="just">
              <a:spcAft>
                <a:spcPts val="0"/>
              </a:spcAft>
              <a:buFont typeface="Wingdings"/>
              <a:buChar char=""/>
            </a:pPr>
            <a:r>
              <a:rPr lang="es-ES" dirty="0">
                <a:solidFill>
                  <a:srgbClr val="000000"/>
                </a:solidFill>
                <a:latin typeface="Arial" pitchFamily="34" charset="0"/>
                <a:cs typeface="Arial" pitchFamily="34" charset="0"/>
              </a:rPr>
              <a:t>Implementar un sistema de calidad </a:t>
            </a:r>
            <a:r>
              <a:rPr lang="es-HN" dirty="0">
                <a:solidFill>
                  <a:srgbClr val="000000"/>
                </a:solidFill>
                <a:latin typeface="Arial" pitchFamily="34" charset="0"/>
                <a:cs typeface="Arial" pitchFamily="34" charset="0"/>
              </a:rPr>
              <a:t>total que asegure la satisfacción de nuestros derechohabientes, así como la necesidad impostergable de optimizar recursos de toda índole, agregando la necesidad de  efectuar dentro del IHSS </a:t>
            </a:r>
            <a:r>
              <a:rPr lang="es-HN" b="1" i="1" dirty="0">
                <a:solidFill>
                  <a:srgbClr val="000000"/>
                </a:solidFill>
                <a:latin typeface="Arial" pitchFamily="34" charset="0"/>
                <a:cs typeface="Arial" pitchFamily="34" charset="0"/>
              </a:rPr>
              <a:t>Auditorías Sociales</a:t>
            </a:r>
            <a:r>
              <a:rPr lang="es-HN" dirty="0">
                <a:solidFill>
                  <a:srgbClr val="000000"/>
                </a:solidFill>
                <a:latin typeface="Arial" pitchFamily="34" charset="0"/>
                <a:cs typeface="Arial" pitchFamily="34" charset="0"/>
              </a:rPr>
              <a:t>, como entes auxiliares de los establecimientos de salud que prestan servicios exclusiva o principalmente a la institución, que se realizarían de forma constante para evaluar la prestación de servicios a nuestros afiliados en general.</a:t>
            </a:r>
            <a:endParaRPr lang="es-HN" dirty="0">
              <a:latin typeface="Arial" pitchFamily="34" charset="0"/>
              <a:ea typeface="Times New Roman"/>
              <a:cs typeface="Arial" pitchFamily="34" charset="0"/>
            </a:endParaRPr>
          </a:p>
          <a:p>
            <a:pPr algn="just">
              <a:lnSpc>
                <a:spcPct val="115000"/>
              </a:lnSpc>
              <a:spcAft>
                <a:spcPts val="1000"/>
              </a:spcAft>
            </a:pPr>
            <a:endParaRPr lang="es-HN" dirty="0">
              <a:latin typeface="Arial" pitchFamily="34" charset="0"/>
              <a:ea typeface="Calibri"/>
              <a:cs typeface="Arial" pitchFamily="34" charset="0"/>
            </a:endParaRPr>
          </a:p>
          <a:p>
            <a:endParaRPr lang="es-HN" dirty="0">
              <a:latin typeface="Arial" pitchFamily="34" charset="0"/>
              <a:cs typeface="Arial" pitchFamily="34" charset="0"/>
            </a:endParaRPr>
          </a:p>
        </p:txBody>
      </p:sp>
    </p:spTree>
    <p:extLst>
      <p:ext uri="{BB962C8B-B14F-4D97-AF65-F5344CB8AC3E}">
        <p14:creationId xmlns:p14="http://schemas.microsoft.com/office/powerpoint/2010/main" val="257674558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39552" y="692696"/>
            <a:ext cx="8136904" cy="4176464"/>
          </a:xfrm>
        </p:spPr>
        <p:txBody>
          <a:bodyPr>
            <a:normAutofit fontScale="92500" lnSpcReduction="10000"/>
          </a:bodyPr>
          <a:lstStyle/>
          <a:p>
            <a:pPr algn="just">
              <a:lnSpc>
                <a:spcPct val="115000"/>
              </a:lnSpc>
              <a:spcAft>
                <a:spcPts val="1000"/>
              </a:spcAft>
            </a:pPr>
            <a:r>
              <a:rPr lang="es-HN" sz="3000" dirty="0">
                <a:latin typeface="Tahoma"/>
                <a:ea typeface="Calibri"/>
                <a:cs typeface="Times New Roman"/>
              </a:rPr>
              <a:t>P</a:t>
            </a:r>
            <a:r>
              <a:rPr lang="es-HN" sz="3000" dirty="0" smtClean="0">
                <a:latin typeface="Tahoma"/>
                <a:ea typeface="Calibri"/>
                <a:cs typeface="Times New Roman"/>
              </a:rPr>
              <a:t>oblación </a:t>
            </a:r>
            <a:r>
              <a:rPr lang="es-HN" sz="3000" dirty="0">
                <a:latin typeface="Tahoma"/>
                <a:ea typeface="Calibri"/>
                <a:cs typeface="Times New Roman"/>
              </a:rPr>
              <a:t>de 8.4 millones, según datos del </a:t>
            </a:r>
            <a:r>
              <a:rPr lang="es-HN" sz="3000" dirty="0" smtClean="0">
                <a:latin typeface="Tahoma"/>
                <a:ea typeface="Calibri"/>
                <a:cs typeface="Times New Roman"/>
              </a:rPr>
              <a:t>Instituto </a:t>
            </a:r>
            <a:r>
              <a:rPr lang="es-HN" sz="3000" dirty="0">
                <a:latin typeface="Tahoma"/>
                <a:ea typeface="Calibri"/>
                <a:cs typeface="Times New Roman"/>
              </a:rPr>
              <a:t>Nacional de Estadísticas (INE) </a:t>
            </a:r>
            <a:r>
              <a:rPr lang="es-HN" sz="3000" dirty="0" smtClean="0">
                <a:latin typeface="Tahoma"/>
                <a:ea typeface="Calibri"/>
                <a:cs typeface="Times New Roman"/>
              </a:rPr>
              <a:t>año- 2011.</a:t>
            </a:r>
          </a:p>
          <a:p>
            <a:pPr algn="just">
              <a:lnSpc>
                <a:spcPct val="115000"/>
              </a:lnSpc>
              <a:spcAft>
                <a:spcPts val="1000"/>
              </a:spcAft>
            </a:pPr>
            <a:r>
              <a:rPr lang="es-HN" sz="3000" dirty="0" smtClean="0">
                <a:latin typeface="Tahoma"/>
                <a:ea typeface="Calibri"/>
                <a:cs typeface="Times New Roman"/>
              </a:rPr>
              <a:t> Hombres : 3. </a:t>
            </a:r>
            <a:r>
              <a:rPr lang="es-HN" sz="3000" dirty="0" smtClean="0">
                <a:latin typeface="Tahoma"/>
                <a:ea typeface="Times New Roman"/>
                <a:cs typeface="Times New Roman"/>
              </a:rPr>
              <a:t>987, 236 </a:t>
            </a:r>
          </a:p>
          <a:p>
            <a:pPr algn="just">
              <a:lnSpc>
                <a:spcPct val="115000"/>
              </a:lnSpc>
              <a:spcAft>
                <a:spcPts val="1000"/>
              </a:spcAft>
            </a:pPr>
            <a:r>
              <a:rPr lang="es-HN" sz="3000" dirty="0" smtClean="0">
                <a:latin typeface="Tahoma"/>
                <a:ea typeface="Times New Roman"/>
                <a:cs typeface="Times New Roman"/>
              </a:rPr>
              <a:t>Mujeres : 4. 213, </a:t>
            </a:r>
            <a:r>
              <a:rPr lang="es-HN" sz="3000" dirty="0">
                <a:latin typeface="Tahoma"/>
                <a:ea typeface="Times New Roman"/>
                <a:cs typeface="Times New Roman"/>
              </a:rPr>
              <a:t>559 </a:t>
            </a:r>
            <a:endParaRPr lang="es-HN" sz="3000" dirty="0" smtClean="0">
              <a:latin typeface="Tahoma"/>
              <a:ea typeface="Times New Roman"/>
              <a:cs typeface="Times New Roman"/>
            </a:endParaRPr>
          </a:p>
          <a:p>
            <a:pPr algn="just">
              <a:lnSpc>
                <a:spcPct val="115000"/>
              </a:lnSpc>
              <a:spcAft>
                <a:spcPts val="1000"/>
              </a:spcAft>
            </a:pPr>
            <a:r>
              <a:rPr lang="es-HN" sz="3000" dirty="0" smtClean="0">
                <a:latin typeface="Tahoma"/>
                <a:ea typeface="Times New Roman"/>
                <a:cs typeface="Times New Roman"/>
              </a:rPr>
              <a:t>Tasa de crecimiento: 1.888%</a:t>
            </a:r>
          </a:p>
          <a:p>
            <a:pPr algn="just">
              <a:lnSpc>
                <a:spcPct val="115000"/>
              </a:lnSpc>
              <a:spcAft>
                <a:spcPts val="1000"/>
              </a:spcAft>
            </a:pPr>
            <a:r>
              <a:rPr lang="es-HN" sz="3000" dirty="0" smtClean="0">
                <a:latin typeface="Tahoma"/>
                <a:ea typeface="Times New Roman"/>
                <a:cs typeface="Times New Roman"/>
              </a:rPr>
              <a:t>Necesidades Básicas Insatisfechas: 60%</a:t>
            </a:r>
            <a:endParaRPr lang="es-HN" sz="3000" dirty="0">
              <a:ea typeface="Calibri"/>
              <a:cs typeface="Times New Roman"/>
            </a:endParaRPr>
          </a:p>
          <a:p>
            <a:endParaRPr lang="es-HN" dirty="0"/>
          </a:p>
        </p:txBody>
      </p:sp>
    </p:spTree>
    <p:extLst>
      <p:ext uri="{BB962C8B-B14F-4D97-AF65-F5344CB8AC3E}">
        <p14:creationId xmlns:p14="http://schemas.microsoft.com/office/powerpoint/2010/main" val="246988470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822960" y="836712"/>
            <a:ext cx="7520940" cy="3843765"/>
          </a:xfrm>
        </p:spPr>
        <p:txBody>
          <a:bodyPr>
            <a:normAutofit/>
          </a:bodyPr>
          <a:lstStyle/>
          <a:p>
            <a:pPr algn="just">
              <a:lnSpc>
                <a:spcPct val="115000"/>
              </a:lnSpc>
              <a:spcAft>
                <a:spcPts val="1000"/>
              </a:spcAft>
            </a:pPr>
            <a:r>
              <a:rPr lang="es-HN" sz="2400" dirty="0" smtClean="0">
                <a:latin typeface="Tahoma"/>
                <a:ea typeface="Calibri"/>
                <a:cs typeface="Times New Roman"/>
              </a:rPr>
              <a:t>Esperanza </a:t>
            </a:r>
            <a:r>
              <a:rPr lang="es-HN" sz="2400" dirty="0">
                <a:latin typeface="Tahoma"/>
                <a:ea typeface="Calibri"/>
                <a:cs typeface="Times New Roman"/>
              </a:rPr>
              <a:t>de </a:t>
            </a:r>
            <a:r>
              <a:rPr lang="es-HN" sz="2400" dirty="0" smtClean="0">
                <a:latin typeface="Tahoma"/>
                <a:ea typeface="Calibri"/>
                <a:cs typeface="Times New Roman"/>
              </a:rPr>
              <a:t>vida:  Hombres : 68 años </a:t>
            </a:r>
          </a:p>
          <a:p>
            <a:pPr indent="0" algn="just">
              <a:lnSpc>
                <a:spcPct val="115000"/>
              </a:lnSpc>
              <a:spcAft>
                <a:spcPts val="1000"/>
              </a:spcAft>
              <a:buNone/>
            </a:pPr>
            <a:r>
              <a:rPr lang="es-HN" sz="2400" dirty="0" smtClean="0">
                <a:latin typeface="Tahoma"/>
                <a:ea typeface="Calibri"/>
                <a:cs typeface="Times New Roman"/>
              </a:rPr>
              <a:t>                               Mujeres :   72 años </a:t>
            </a:r>
          </a:p>
          <a:p>
            <a:pPr algn="just">
              <a:lnSpc>
                <a:spcPct val="115000"/>
              </a:lnSpc>
              <a:spcAft>
                <a:spcPts val="1000"/>
              </a:spcAft>
            </a:pPr>
            <a:r>
              <a:rPr lang="es-HN" sz="2400" dirty="0">
                <a:latin typeface="Tahoma"/>
                <a:ea typeface="Calibri"/>
                <a:cs typeface="Times New Roman"/>
              </a:rPr>
              <a:t>T</a:t>
            </a:r>
            <a:r>
              <a:rPr lang="es-HN" sz="2400" dirty="0" smtClean="0">
                <a:latin typeface="Tahoma"/>
                <a:ea typeface="Calibri"/>
                <a:cs typeface="Times New Roman"/>
              </a:rPr>
              <a:t>asa </a:t>
            </a:r>
            <a:r>
              <a:rPr lang="es-HN" sz="2400" dirty="0">
                <a:latin typeface="Tahoma"/>
                <a:ea typeface="Calibri"/>
                <a:cs typeface="Times New Roman"/>
              </a:rPr>
              <a:t>de </a:t>
            </a:r>
            <a:r>
              <a:rPr lang="es-HN" sz="2400" dirty="0" smtClean="0">
                <a:latin typeface="Tahoma"/>
                <a:ea typeface="Calibri"/>
                <a:cs typeface="Times New Roman"/>
              </a:rPr>
              <a:t>mortalidad:  </a:t>
            </a:r>
            <a:r>
              <a:rPr lang="es-HN" sz="2400" dirty="0">
                <a:latin typeface="Tahoma"/>
                <a:ea typeface="Calibri"/>
                <a:cs typeface="Times New Roman"/>
              </a:rPr>
              <a:t>5,02 muertes por </a:t>
            </a:r>
            <a:r>
              <a:rPr lang="es-HN" sz="2400" dirty="0" smtClean="0">
                <a:latin typeface="Tahoma"/>
                <a:ea typeface="Calibri"/>
                <a:cs typeface="Times New Roman"/>
              </a:rPr>
              <a:t>cada 1,000 habitantes</a:t>
            </a:r>
          </a:p>
          <a:p>
            <a:pPr algn="just">
              <a:lnSpc>
                <a:spcPct val="115000"/>
              </a:lnSpc>
              <a:spcAft>
                <a:spcPts val="1000"/>
              </a:spcAft>
            </a:pPr>
            <a:r>
              <a:rPr lang="es-HN" sz="2400" dirty="0" smtClean="0">
                <a:latin typeface="Tahoma"/>
                <a:ea typeface="Calibri"/>
                <a:cs typeface="Times New Roman"/>
              </a:rPr>
              <a:t> </a:t>
            </a:r>
            <a:r>
              <a:rPr lang="es-HN" sz="2400" dirty="0" smtClean="0">
                <a:latin typeface="Tahoma"/>
                <a:ea typeface="Times New Roman"/>
                <a:cs typeface="Times New Roman"/>
              </a:rPr>
              <a:t>Tasa </a:t>
            </a:r>
            <a:r>
              <a:rPr lang="es-HN" sz="2400" dirty="0">
                <a:latin typeface="Tahoma"/>
                <a:ea typeface="Times New Roman"/>
                <a:cs typeface="Times New Roman"/>
              </a:rPr>
              <a:t>de natalidad 25,14 nacimientos/1,000 </a:t>
            </a:r>
            <a:r>
              <a:rPr lang="es-HN" sz="2400" dirty="0" smtClean="0">
                <a:latin typeface="Tahoma"/>
                <a:ea typeface="Times New Roman"/>
                <a:cs typeface="Times New Roman"/>
              </a:rPr>
              <a:t>Habitantes.</a:t>
            </a:r>
            <a:r>
              <a:rPr lang="es-HN" sz="2400" dirty="0" smtClean="0">
                <a:latin typeface="Tahoma"/>
                <a:ea typeface="Calibri"/>
                <a:cs typeface="Times New Roman"/>
              </a:rPr>
              <a:t>.</a:t>
            </a:r>
            <a:endParaRPr lang="es-HN" sz="2400" dirty="0">
              <a:ea typeface="Calibri"/>
              <a:cs typeface="Times New Roman"/>
            </a:endParaRPr>
          </a:p>
          <a:p>
            <a:endParaRPr lang="es-HN" dirty="0"/>
          </a:p>
        </p:txBody>
      </p:sp>
    </p:spTree>
    <p:extLst>
      <p:ext uri="{BB962C8B-B14F-4D97-AF65-F5344CB8AC3E}">
        <p14:creationId xmlns:p14="http://schemas.microsoft.com/office/powerpoint/2010/main" val="60130593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60648"/>
            <a:ext cx="7520940" cy="548640"/>
          </a:xfrm>
        </p:spPr>
        <p:txBody>
          <a:bodyPr>
            <a:normAutofit fontScale="90000"/>
          </a:bodyPr>
          <a:lstStyle/>
          <a:p>
            <a:r>
              <a:rPr lang="es-HN" sz="3200" dirty="0" smtClean="0"/>
              <a:t>Empleo</a:t>
            </a:r>
            <a:endParaRPr lang="es-HN" sz="3200" dirty="0"/>
          </a:p>
        </p:txBody>
      </p:sp>
      <p:sp>
        <p:nvSpPr>
          <p:cNvPr id="3" name="2 Marcador de contenido"/>
          <p:cNvSpPr>
            <a:spLocks noGrp="1"/>
          </p:cNvSpPr>
          <p:nvPr>
            <p:ph sz="quarter" idx="1"/>
          </p:nvPr>
        </p:nvSpPr>
        <p:spPr>
          <a:xfrm>
            <a:off x="611560" y="1124744"/>
            <a:ext cx="7920880" cy="3771757"/>
          </a:xfrm>
        </p:spPr>
        <p:txBody>
          <a:bodyPr>
            <a:normAutofit/>
          </a:bodyPr>
          <a:lstStyle/>
          <a:p>
            <a:pPr algn="just">
              <a:lnSpc>
                <a:spcPct val="115000"/>
              </a:lnSpc>
              <a:spcAft>
                <a:spcPts val="1000"/>
              </a:spcAft>
            </a:pPr>
            <a:r>
              <a:rPr lang="es-HN" sz="1800" dirty="0" smtClean="0">
                <a:latin typeface="Tahoma"/>
                <a:ea typeface="Calibri"/>
                <a:cs typeface="Times New Roman"/>
              </a:rPr>
              <a:t>     Población </a:t>
            </a:r>
            <a:r>
              <a:rPr lang="es-HN" sz="1800" dirty="0">
                <a:latin typeface="Tahoma"/>
                <a:ea typeface="Calibri"/>
                <a:cs typeface="Times New Roman"/>
              </a:rPr>
              <a:t>en edad de trabajar de </a:t>
            </a:r>
            <a:r>
              <a:rPr lang="es-HN" sz="1800" dirty="0" smtClean="0">
                <a:latin typeface="Tahoma"/>
                <a:ea typeface="Calibri"/>
                <a:cs typeface="Times New Roman"/>
              </a:rPr>
              <a:t>6,496,542.</a:t>
            </a:r>
          </a:p>
          <a:p>
            <a:pPr marL="0" indent="0" algn="just">
              <a:lnSpc>
                <a:spcPct val="115000"/>
              </a:lnSpc>
              <a:spcAft>
                <a:spcPts val="1000"/>
              </a:spcAft>
              <a:buNone/>
            </a:pPr>
            <a:r>
              <a:rPr lang="es-HN" sz="1800" dirty="0">
                <a:latin typeface="Tahoma"/>
                <a:ea typeface="Calibri"/>
                <a:cs typeface="Times New Roman"/>
              </a:rPr>
              <a:t> </a:t>
            </a:r>
            <a:r>
              <a:rPr lang="es-HN" sz="1800" dirty="0" smtClean="0">
                <a:latin typeface="Tahoma"/>
                <a:ea typeface="Calibri"/>
                <a:cs typeface="Times New Roman"/>
              </a:rPr>
              <a:t>    Hombres: 3,101,918 </a:t>
            </a:r>
          </a:p>
          <a:p>
            <a:pPr marL="0" indent="0" algn="just">
              <a:lnSpc>
                <a:spcPct val="115000"/>
              </a:lnSpc>
              <a:spcAft>
                <a:spcPts val="1000"/>
              </a:spcAft>
              <a:buNone/>
            </a:pPr>
            <a:r>
              <a:rPr lang="es-HN" sz="1800" dirty="0">
                <a:latin typeface="Tahoma"/>
                <a:ea typeface="Calibri"/>
                <a:cs typeface="Times New Roman"/>
              </a:rPr>
              <a:t> </a:t>
            </a:r>
            <a:r>
              <a:rPr lang="es-HN" sz="1800" dirty="0" smtClean="0">
                <a:latin typeface="Tahoma"/>
                <a:ea typeface="Calibri"/>
                <a:cs typeface="Times New Roman"/>
              </a:rPr>
              <a:t>    Mujeres:   3,394,624 </a:t>
            </a:r>
          </a:p>
          <a:p>
            <a:pPr algn="just">
              <a:lnSpc>
                <a:spcPct val="115000"/>
              </a:lnSpc>
              <a:spcAft>
                <a:spcPts val="1000"/>
              </a:spcAft>
            </a:pPr>
            <a:r>
              <a:rPr lang="es-HN" sz="1800" dirty="0" smtClean="0">
                <a:latin typeface="Tahoma"/>
                <a:ea typeface="Calibri"/>
                <a:cs typeface="Times New Roman"/>
              </a:rPr>
              <a:t>     Población </a:t>
            </a:r>
            <a:r>
              <a:rPr lang="es-HN" sz="1800" dirty="0">
                <a:latin typeface="Tahoma"/>
                <a:ea typeface="Calibri"/>
                <a:cs typeface="Times New Roman"/>
              </a:rPr>
              <a:t>Económicamente </a:t>
            </a:r>
            <a:r>
              <a:rPr lang="es-HN" sz="1800" dirty="0" smtClean="0">
                <a:latin typeface="Tahoma"/>
                <a:ea typeface="Calibri"/>
                <a:cs typeface="Times New Roman"/>
              </a:rPr>
              <a:t>Activa: 3,369,919.</a:t>
            </a:r>
          </a:p>
          <a:p>
            <a:pPr algn="just">
              <a:lnSpc>
                <a:spcPct val="115000"/>
              </a:lnSpc>
              <a:spcAft>
                <a:spcPts val="1000"/>
              </a:spcAft>
            </a:pPr>
            <a:r>
              <a:rPr lang="es-HN" sz="1800" dirty="0" smtClean="0">
                <a:latin typeface="Tahoma"/>
                <a:ea typeface="Calibri"/>
                <a:cs typeface="Times New Roman"/>
              </a:rPr>
              <a:t>     Población Joven entre 12 y 29 años:  1.4 </a:t>
            </a:r>
            <a:r>
              <a:rPr lang="es-HN" sz="1800" dirty="0">
                <a:latin typeface="Tahoma"/>
                <a:ea typeface="Calibri"/>
                <a:cs typeface="Times New Roman"/>
              </a:rPr>
              <a:t>millones, </a:t>
            </a:r>
            <a:r>
              <a:rPr lang="es-HN" sz="1800" dirty="0" smtClean="0">
                <a:latin typeface="Tahoma"/>
                <a:ea typeface="Calibri"/>
                <a:cs typeface="Times New Roman"/>
              </a:rPr>
              <a:t>sin </a:t>
            </a:r>
            <a:r>
              <a:rPr lang="es-HN" sz="1800" dirty="0">
                <a:latin typeface="Tahoma"/>
                <a:ea typeface="Calibri"/>
                <a:cs typeface="Times New Roman"/>
              </a:rPr>
              <a:t>acceso a la educación. Según datos del fondo de población de las naciones unidas (</a:t>
            </a:r>
            <a:r>
              <a:rPr lang="es-HN" sz="1800" dirty="0" smtClean="0">
                <a:latin typeface="Tahoma"/>
                <a:ea typeface="Calibri"/>
                <a:cs typeface="Times New Roman"/>
              </a:rPr>
              <a:t>UNFPN) 2011.</a:t>
            </a:r>
            <a:endParaRPr lang="es-HN" sz="1800" dirty="0">
              <a:ea typeface="Calibri"/>
              <a:cs typeface="Times New Roman"/>
            </a:endParaRPr>
          </a:p>
          <a:p>
            <a:endParaRPr lang="es-HN" dirty="0"/>
          </a:p>
        </p:txBody>
      </p:sp>
    </p:spTree>
    <p:extLst>
      <p:ext uri="{BB962C8B-B14F-4D97-AF65-F5344CB8AC3E}">
        <p14:creationId xmlns:p14="http://schemas.microsoft.com/office/powerpoint/2010/main" val="411893058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ren\Desktop\numerialia.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755576" y="1196751"/>
            <a:ext cx="7443239" cy="45076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aren\Desktop\numerial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0688"/>
            <a:ext cx="7659263" cy="5083755"/>
          </a:xfrm>
          <a:prstGeom prst="rect">
            <a:avLst/>
          </a:prstGeom>
          <a:noFill/>
          <a:extLst>
            <a:ext uri="{909E8E84-426E-40DD-AFC4-6F175D3DCCD1}">
              <a14:hiddenFill xmlns:a14="http://schemas.microsoft.com/office/drawing/2010/main">
                <a:solidFill>
                  <a:srgbClr val="FFFFFF"/>
                </a:solidFill>
              </a14:hiddenFill>
            </a:ext>
          </a:extLst>
        </p:spPr>
      </p:pic>
      <p:sp>
        <p:nvSpPr>
          <p:cNvPr id="4" name="3 Elipse"/>
          <p:cNvSpPr/>
          <p:nvPr/>
        </p:nvSpPr>
        <p:spPr>
          <a:xfrm>
            <a:off x="907976" y="1408821"/>
            <a:ext cx="2007840"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smtClean="0"/>
              <a:t>6.496,542</a:t>
            </a:r>
          </a:p>
          <a:p>
            <a:pPr algn="ctr"/>
            <a:r>
              <a:rPr lang="es-HN" dirty="0" smtClean="0"/>
              <a:t>P. Edad de Trabajar</a:t>
            </a:r>
            <a:endParaRPr lang="es-HN" dirty="0"/>
          </a:p>
        </p:txBody>
      </p:sp>
      <p:sp>
        <p:nvSpPr>
          <p:cNvPr id="9" name="8 Elipse"/>
          <p:cNvSpPr/>
          <p:nvPr/>
        </p:nvSpPr>
        <p:spPr>
          <a:xfrm>
            <a:off x="1187624" y="2707296"/>
            <a:ext cx="1957075"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smtClean="0"/>
              <a:t>3.226,145</a:t>
            </a:r>
          </a:p>
          <a:p>
            <a:pPr algn="ctr"/>
            <a:r>
              <a:rPr lang="es-HN" dirty="0" smtClean="0"/>
              <a:t>P. Ocupada</a:t>
            </a:r>
            <a:endParaRPr lang="es-HN" dirty="0"/>
          </a:p>
        </p:txBody>
      </p:sp>
      <p:sp>
        <p:nvSpPr>
          <p:cNvPr id="10" name="9 Elipse"/>
          <p:cNvSpPr/>
          <p:nvPr/>
        </p:nvSpPr>
        <p:spPr>
          <a:xfrm>
            <a:off x="1403648" y="4075448"/>
            <a:ext cx="2448272" cy="14417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smtClean="0"/>
              <a:t>1.504,944</a:t>
            </a:r>
          </a:p>
          <a:p>
            <a:pPr algn="ctr"/>
            <a:r>
              <a:rPr lang="es-HN" dirty="0" smtClean="0"/>
              <a:t>Subempleados</a:t>
            </a:r>
            <a:endParaRPr lang="es-HN" dirty="0"/>
          </a:p>
        </p:txBody>
      </p:sp>
      <p:sp>
        <p:nvSpPr>
          <p:cNvPr id="11" name="10 Elipse"/>
          <p:cNvSpPr/>
          <p:nvPr/>
        </p:nvSpPr>
        <p:spPr>
          <a:xfrm>
            <a:off x="5652120" y="980728"/>
            <a:ext cx="230444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smtClean="0"/>
              <a:t>143,783.</a:t>
            </a:r>
          </a:p>
          <a:p>
            <a:pPr algn="ctr"/>
            <a:r>
              <a:rPr lang="es-HN" dirty="0" smtClean="0"/>
              <a:t>Desocupados</a:t>
            </a:r>
            <a:endParaRPr lang="es-HN" dirty="0"/>
          </a:p>
        </p:txBody>
      </p:sp>
      <p:sp>
        <p:nvSpPr>
          <p:cNvPr id="12" name="11 Elipse"/>
          <p:cNvSpPr/>
          <p:nvPr/>
        </p:nvSpPr>
        <p:spPr>
          <a:xfrm>
            <a:off x="6012161" y="4350113"/>
            <a:ext cx="1800578" cy="1038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smtClean="0"/>
              <a:t>3.126,624</a:t>
            </a:r>
          </a:p>
          <a:p>
            <a:pPr algn="ctr"/>
            <a:r>
              <a:rPr lang="es-HN" dirty="0" smtClean="0"/>
              <a:t>Población Inactiva</a:t>
            </a:r>
            <a:endParaRPr lang="es-HN" dirty="0"/>
          </a:p>
        </p:txBody>
      </p:sp>
      <p:sp>
        <p:nvSpPr>
          <p:cNvPr id="13" name="12 Rectángulo"/>
          <p:cNvSpPr/>
          <p:nvPr/>
        </p:nvSpPr>
        <p:spPr>
          <a:xfrm>
            <a:off x="575556" y="689935"/>
            <a:ext cx="4248472" cy="718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smtClean="0"/>
              <a:t>SITUACION DE EMPLEO</a:t>
            </a:r>
            <a:endParaRPr lang="es-HN" dirty="0"/>
          </a:p>
        </p:txBody>
      </p:sp>
    </p:spTree>
    <p:extLst>
      <p:ext uri="{BB962C8B-B14F-4D97-AF65-F5344CB8AC3E}">
        <p14:creationId xmlns:p14="http://schemas.microsoft.com/office/powerpoint/2010/main" val="214409472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2272</TotalTime>
  <Words>3758</Words>
  <Application>Microsoft Office PowerPoint</Application>
  <PresentationFormat>Presentación en pantalla (4:3)</PresentationFormat>
  <Paragraphs>243</Paragraphs>
  <Slides>55</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55</vt:i4>
      </vt:variant>
    </vt:vector>
  </HeadingPairs>
  <TitlesOfParts>
    <vt:vector size="57" baseType="lpstr">
      <vt:lpstr>Mirador</vt:lpstr>
      <vt:lpstr>CorelDRAW</vt:lpstr>
      <vt:lpstr>SEGURIDAD Y PREVISION SOCIAL EN HONDURAS Y SUS PERSPECTIVAS</vt:lpstr>
      <vt:lpstr>SEGURIDAD Y PREVISION SOCIAL EN HONDURAS Y SUS PERSPECTIVAS</vt:lpstr>
      <vt:lpstr>SEGURIDAD Y PREVISION SOCIAL EN HONDURAS Y SUS PERSPECTIVAS</vt:lpstr>
      <vt:lpstr>SEGURIDAD Y PREVISION SOCIAL EN HONDURAS Y SUS PERSPECTIVAS</vt:lpstr>
      <vt:lpstr>Presentación de PowerPoint</vt:lpstr>
      <vt:lpstr>Presentación de PowerPoint</vt:lpstr>
      <vt:lpstr>Presentación de PowerPoint</vt:lpstr>
      <vt:lpstr>Empleo</vt:lpstr>
      <vt:lpstr>Presentación de PowerPoint</vt:lpstr>
      <vt:lpstr>Factores que inciden directamente en el incremento de la pobreza </vt:lpstr>
      <vt:lpstr>Sistema de salud </vt:lpstr>
      <vt:lpstr>     Definición de cobertura universal </vt:lpstr>
      <vt:lpstr>Medidas a implementar</vt:lpstr>
      <vt:lpstr>Antecedentes en materia de PREVISION SOCIAL </vt:lpstr>
      <vt:lpstr>Presentación de PowerPoint</vt:lpstr>
      <vt:lpstr>Fondos Gremiales ( Instituciones)</vt:lpstr>
      <vt:lpstr>Presentación de PowerPoint</vt:lpstr>
      <vt:lpstr>Acciones emprendidas para reducir la brecha de desigualdad en Seguridad Social</vt:lpstr>
      <vt:lpstr>Inequidad del Sistema Previsional  en Honduras</vt:lpstr>
      <vt:lpstr>Situación de IVM</vt:lpstr>
      <vt:lpstr>Presentación de PowerPoint</vt:lpstr>
      <vt:lpstr>Presentación de PowerPoint</vt:lpstr>
      <vt:lpstr>Objetivos</vt:lpstr>
      <vt:lpstr>objetivos Específicos</vt:lpstr>
      <vt:lpstr>Ejes Transversales</vt:lpstr>
      <vt:lpstr>Medidas requeridas para implementar la propuesta</vt:lpstr>
      <vt:lpstr>Principios y valores que serán el fundamento de la propuesta</vt:lpstr>
      <vt:lpstr>Principios y valores que serán el fundamento de la propuesta</vt:lpstr>
      <vt:lpstr>Derechos Humanos y protección Social </vt:lpstr>
      <vt:lpstr>Presentación de PowerPoint</vt:lpstr>
      <vt:lpstr>Presentación de PowerPoint</vt:lpstr>
      <vt:lpstr>Componentes del piso de protección social</vt:lpstr>
      <vt:lpstr> </vt:lpstr>
      <vt:lpstr>Estrategia</vt:lpstr>
      <vt:lpstr>Indicadores</vt:lpstr>
      <vt:lpstr>Fusionar instituciones de previsión social </vt:lpstr>
      <vt:lpstr>ILUSION O REALIDAD</vt:lpstr>
      <vt:lpstr>FUSION SINERGIA CON EL RAP</vt:lpstr>
      <vt:lpstr>Fusión con el rap</vt:lpstr>
      <vt:lpstr>Hacia donde vamos…</vt:lpstr>
      <vt:lpstr>¿Que se espera?</vt:lpstr>
      <vt:lpstr>Piso de asistencia social</vt:lpstr>
      <vt:lpstr>PROCESO DE REFORMA A LA LEY DEL  SEGURO SOCIAL</vt:lpstr>
      <vt:lpstr>Antecedentes</vt:lpstr>
      <vt:lpstr>¿Que contempla el anteproyecto de reforma a la ley del IHSS?</vt:lpstr>
      <vt:lpstr>Presentación de PowerPoint</vt:lpstr>
      <vt:lpstr>INTEGRACION DE LOS DIRECTORES ESPECIALISTAS</vt:lpstr>
      <vt:lpstr>¿Que Comprende?</vt:lpstr>
      <vt:lpstr>¿Que Comprende?</vt:lpstr>
      <vt:lpstr>Presentación de PowerPoint</vt:lpstr>
      <vt:lpstr>Auditorias Sociales</vt:lpstr>
      <vt:lpstr>Rotación de la presidencia de la junta directiva del IHSS</vt:lpstr>
      <vt:lpstr>Resultados Esperados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 REFORMA A LA SEGURIDAD Y PREVISION SOCIAL EN HONDURAS.</dc:title>
  <dc:creator>karen</dc:creator>
  <cp:lastModifiedBy>VAIO</cp:lastModifiedBy>
  <cp:revision>260</cp:revision>
  <cp:lastPrinted>2013-04-20T17:51:48Z</cp:lastPrinted>
  <dcterms:created xsi:type="dcterms:W3CDTF">2006-06-19T06:32:31Z</dcterms:created>
  <dcterms:modified xsi:type="dcterms:W3CDTF">2013-10-01T16:49:51Z</dcterms:modified>
</cp:coreProperties>
</file>